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3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drawings/drawing10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370" r:id="rId3"/>
    <p:sldId id="294" r:id="rId4"/>
    <p:sldId id="298" r:id="rId5"/>
    <p:sldId id="352" r:id="rId6"/>
    <p:sldId id="299" r:id="rId7"/>
    <p:sldId id="353" r:id="rId8"/>
    <p:sldId id="300" r:id="rId9"/>
    <p:sldId id="354" r:id="rId10"/>
    <p:sldId id="355" r:id="rId11"/>
    <p:sldId id="358" r:id="rId12"/>
    <p:sldId id="359" r:id="rId13"/>
    <p:sldId id="357" r:id="rId14"/>
    <p:sldId id="360" r:id="rId15"/>
    <p:sldId id="302" r:id="rId16"/>
    <p:sldId id="303" r:id="rId17"/>
    <p:sldId id="304" r:id="rId18"/>
    <p:sldId id="305" r:id="rId19"/>
    <p:sldId id="306" r:id="rId20"/>
    <p:sldId id="361" r:id="rId21"/>
    <p:sldId id="307" r:id="rId22"/>
    <p:sldId id="309" r:id="rId23"/>
    <p:sldId id="362" r:id="rId24"/>
    <p:sldId id="363" r:id="rId25"/>
    <p:sldId id="310" r:id="rId26"/>
    <p:sldId id="308" r:id="rId27"/>
    <p:sldId id="369" r:id="rId28"/>
    <p:sldId id="312" r:id="rId29"/>
    <p:sldId id="313" r:id="rId30"/>
    <p:sldId id="315" r:id="rId31"/>
    <p:sldId id="333" r:id="rId32"/>
    <p:sldId id="330" r:id="rId33"/>
    <p:sldId id="332" r:id="rId34"/>
    <p:sldId id="336" r:id="rId35"/>
    <p:sldId id="364" r:id="rId36"/>
    <p:sldId id="365" r:id="rId37"/>
    <p:sldId id="366" r:id="rId38"/>
    <p:sldId id="367" r:id="rId39"/>
    <p:sldId id="368" r:id="rId40"/>
    <p:sldId id="287" r:id="rId41"/>
    <p:sldId id="290" r:id="rId42"/>
    <p:sldId id="288" r:id="rId43"/>
  </p:sldIdLst>
  <p:sldSz cx="9144000" cy="6858000" type="screen4x3"/>
  <p:notesSz cx="6858000" cy="99472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01A"/>
    <a:srgbClr val="CCFFFF"/>
    <a:srgbClr val="B4DCFA"/>
    <a:srgbClr val="E3F2FD"/>
    <a:srgbClr val="F8FBFE"/>
    <a:srgbClr val="DFF5EF"/>
    <a:srgbClr val="E5E9F7"/>
    <a:srgbClr val="987E8C"/>
    <a:srgbClr val="FEDAFD"/>
    <a:srgbClr val="FFE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3881" autoAdjust="0"/>
  </p:normalViewPr>
  <p:slideViewPr>
    <p:cSldViewPr>
      <p:cViewPr>
        <p:scale>
          <a:sx n="65" d="100"/>
          <a:sy n="65" d="100"/>
        </p:scale>
        <p:origin x="-123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705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0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Distribución de Probabilidades para  cantidad de items correctos entre 10 </a:t>
            </a:r>
          </a:p>
        </c:rich>
      </c:tx>
      <c:layout>
        <c:manualLayout>
          <c:xMode val="edge"/>
          <c:yMode val="edge"/>
          <c:x val="0.21486488571661602"/>
          <c:y val="2.923970476885388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63116302548423"/>
          <c:y val="0.21849653863203802"/>
          <c:w val="0.85317588553365675"/>
          <c:h val="0.687533603724889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Hoja1!$E$2:$E$12</c:f>
              <c:numCache>
                <c:formatCode>0.0000</c:formatCode>
                <c:ptCount val="11"/>
                <c:pt idx="0">
                  <c:v>0.1073741824</c:v>
                </c:pt>
                <c:pt idx="1">
                  <c:v>0.26843545600000002</c:v>
                </c:pt>
                <c:pt idx="2">
                  <c:v>0.3019898880000001</c:v>
                </c:pt>
                <c:pt idx="3">
                  <c:v>0.20132659200000003</c:v>
                </c:pt>
                <c:pt idx="4">
                  <c:v>8.8080384000000025E-2</c:v>
                </c:pt>
                <c:pt idx="5">
                  <c:v>2.6424115200000015E-2</c:v>
                </c:pt>
                <c:pt idx="6">
                  <c:v>5.5050240000000016E-3</c:v>
                </c:pt>
                <c:pt idx="7">
                  <c:v>7.8643199999999956E-4</c:v>
                </c:pt>
                <c:pt idx="8">
                  <c:v>7.3728000000000132E-5</c:v>
                </c:pt>
                <c:pt idx="9">
                  <c:v>4.0959999999999935E-6</c:v>
                </c:pt>
                <c:pt idx="10">
                  <c:v>1.0240000000000004E-7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E0-46BB-8C1D-3FDBB01E77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02144"/>
        <c:axId val="57148544"/>
      </c:barChart>
      <c:catAx>
        <c:axId val="3770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7148544"/>
        <c:crosses val="autoZero"/>
        <c:auto val="0"/>
        <c:lblAlgn val="ctr"/>
        <c:lblOffset val="100"/>
        <c:noMultiLvlLbl val="0"/>
      </c:catAx>
      <c:valAx>
        <c:axId val="5714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770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98075593671417E-2"/>
          <c:y val="4.1185239307966283E-2"/>
          <c:w val="0.96610169491525422"/>
          <c:h val="0.91631799163179917"/>
        </c:manualLayout>
      </c:layout>
      <c:lineChart>
        <c:grouping val="standard"/>
        <c:varyColors val="0"/>
        <c:ser>
          <c:idx val="0"/>
          <c:order val="0"/>
          <c:tx>
            <c:strRef>
              <c:f>'normales igual media'!$K$5</c:f>
              <c:strCache>
                <c:ptCount val="1"/>
                <c:pt idx="0">
                  <c:v>y1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'normales igual media'!$I$6:$I$126</c:f>
              <c:numCache>
                <c:formatCode>General</c:formatCode>
                <c:ptCount val="121"/>
                <c:pt idx="0">
                  <c:v>-3</c:v>
                </c:pt>
                <c:pt idx="1">
                  <c:v>-2.95</c:v>
                </c:pt>
                <c:pt idx="2">
                  <c:v>-2.9</c:v>
                </c:pt>
                <c:pt idx="3">
                  <c:v>-2.85</c:v>
                </c:pt>
                <c:pt idx="4">
                  <c:v>-2.8</c:v>
                </c:pt>
                <c:pt idx="5">
                  <c:v>-2.75</c:v>
                </c:pt>
                <c:pt idx="6">
                  <c:v>-2.7</c:v>
                </c:pt>
                <c:pt idx="7">
                  <c:v>-2.65</c:v>
                </c:pt>
                <c:pt idx="8">
                  <c:v>-2.6</c:v>
                </c:pt>
                <c:pt idx="9">
                  <c:v>-2.5499999999999998</c:v>
                </c:pt>
                <c:pt idx="10">
                  <c:v>-2.5</c:v>
                </c:pt>
                <c:pt idx="11">
                  <c:v>-2.4500000000000002</c:v>
                </c:pt>
                <c:pt idx="12">
                  <c:v>-2.4</c:v>
                </c:pt>
                <c:pt idx="13">
                  <c:v>-2.35</c:v>
                </c:pt>
                <c:pt idx="14">
                  <c:v>-2.2999999999999998</c:v>
                </c:pt>
                <c:pt idx="15">
                  <c:v>-2.25</c:v>
                </c:pt>
                <c:pt idx="16">
                  <c:v>-2.2000000000000002</c:v>
                </c:pt>
                <c:pt idx="17">
                  <c:v>-2.15</c:v>
                </c:pt>
                <c:pt idx="18">
                  <c:v>-2.1</c:v>
                </c:pt>
                <c:pt idx="19">
                  <c:v>-2.0499999999999998</c:v>
                </c:pt>
                <c:pt idx="20">
                  <c:v>-2</c:v>
                </c:pt>
                <c:pt idx="21">
                  <c:v>-1.95</c:v>
                </c:pt>
                <c:pt idx="22">
                  <c:v>-1.9</c:v>
                </c:pt>
                <c:pt idx="23">
                  <c:v>-1.85</c:v>
                </c:pt>
                <c:pt idx="24">
                  <c:v>-1.8</c:v>
                </c:pt>
                <c:pt idx="25">
                  <c:v>-1.75</c:v>
                </c:pt>
                <c:pt idx="26">
                  <c:v>-1.7</c:v>
                </c:pt>
                <c:pt idx="27">
                  <c:v>-1.65</c:v>
                </c:pt>
                <c:pt idx="28">
                  <c:v>-1.6</c:v>
                </c:pt>
                <c:pt idx="29">
                  <c:v>-1.55000000000001</c:v>
                </c:pt>
                <c:pt idx="30">
                  <c:v>-1.50000000000001</c:v>
                </c:pt>
                <c:pt idx="31">
                  <c:v>-1.4500000000000099</c:v>
                </c:pt>
                <c:pt idx="32">
                  <c:v>-1.4000000000000099</c:v>
                </c:pt>
                <c:pt idx="33">
                  <c:v>-1.3500000000000101</c:v>
                </c:pt>
                <c:pt idx="34">
                  <c:v>-1.30000000000001</c:v>
                </c:pt>
                <c:pt idx="35">
                  <c:v>-1.25000000000001</c:v>
                </c:pt>
                <c:pt idx="36">
                  <c:v>-1.2000000000000099</c:v>
                </c:pt>
                <c:pt idx="37">
                  <c:v>-1.1500000000000099</c:v>
                </c:pt>
                <c:pt idx="38">
                  <c:v>-1.1000000000000101</c:v>
                </c:pt>
                <c:pt idx="39">
                  <c:v>-1.05000000000001</c:v>
                </c:pt>
                <c:pt idx="40">
                  <c:v>-1.00000000000001</c:v>
                </c:pt>
                <c:pt idx="41">
                  <c:v>-0.95000000000000995</c:v>
                </c:pt>
                <c:pt idx="42">
                  <c:v>-0.90000000000001001</c:v>
                </c:pt>
                <c:pt idx="43">
                  <c:v>-0.85000000000000997</c:v>
                </c:pt>
                <c:pt idx="44">
                  <c:v>-0.80000000000001004</c:v>
                </c:pt>
                <c:pt idx="45">
                  <c:v>-0.75000000000000999</c:v>
                </c:pt>
                <c:pt idx="46">
                  <c:v>-0.70000000000000995</c:v>
                </c:pt>
                <c:pt idx="47">
                  <c:v>-0.65000000000001001</c:v>
                </c:pt>
                <c:pt idx="48">
                  <c:v>-0.60000000000000997</c:v>
                </c:pt>
                <c:pt idx="49">
                  <c:v>-0.55000000000001004</c:v>
                </c:pt>
                <c:pt idx="50">
                  <c:v>-0.50000000000000999</c:v>
                </c:pt>
                <c:pt idx="51">
                  <c:v>-0.45000000000001</c:v>
                </c:pt>
                <c:pt idx="52">
                  <c:v>-0.40000000000001001</c:v>
                </c:pt>
                <c:pt idx="53">
                  <c:v>-0.35000000000001003</c:v>
                </c:pt>
                <c:pt idx="54">
                  <c:v>-0.30000000000000998</c:v>
                </c:pt>
                <c:pt idx="55">
                  <c:v>-0.25000000000000999</c:v>
                </c:pt>
                <c:pt idx="56">
                  <c:v>-0.20000000000001</c:v>
                </c:pt>
                <c:pt idx="57">
                  <c:v>-0.15000000000000999</c:v>
                </c:pt>
                <c:pt idx="58">
                  <c:v>-0.10000000000001</c:v>
                </c:pt>
                <c:pt idx="59">
                  <c:v>-5.0000000000010002E-2</c:v>
                </c:pt>
                <c:pt idx="60">
                  <c:v>0</c:v>
                </c:pt>
                <c:pt idx="61">
                  <c:v>4.9999999999990101E-2</c:v>
                </c:pt>
                <c:pt idx="62">
                  <c:v>9.9999999999989903E-2</c:v>
                </c:pt>
                <c:pt idx="63">
                  <c:v>0.14999999999999</c:v>
                </c:pt>
                <c:pt idx="64">
                  <c:v>0.19999999999998999</c:v>
                </c:pt>
                <c:pt idx="65">
                  <c:v>0.24999999999999001</c:v>
                </c:pt>
                <c:pt idx="66">
                  <c:v>0.29999999999999</c:v>
                </c:pt>
                <c:pt idx="67">
                  <c:v>0.34999999999998999</c:v>
                </c:pt>
                <c:pt idx="68">
                  <c:v>0.39999999999998997</c:v>
                </c:pt>
                <c:pt idx="69">
                  <c:v>0.44999999999999002</c:v>
                </c:pt>
                <c:pt idx="70">
                  <c:v>0.49999999999999001</c:v>
                </c:pt>
                <c:pt idx="71">
                  <c:v>0.54999999999999005</c:v>
                </c:pt>
                <c:pt idx="72">
                  <c:v>0.59999999999998999</c:v>
                </c:pt>
                <c:pt idx="73">
                  <c:v>0.64999999999999003</c:v>
                </c:pt>
                <c:pt idx="74">
                  <c:v>0.69999999999998996</c:v>
                </c:pt>
                <c:pt idx="75">
                  <c:v>0.74999999999999001</c:v>
                </c:pt>
                <c:pt idx="76">
                  <c:v>0.79999999999999005</c:v>
                </c:pt>
                <c:pt idx="77">
                  <c:v>0.84999999999998999</c:v>
                </c:pt>
                <c:pt idx="78">
                  <c:v>0.89999999999999003</c:v>
                </c:pt>
                <c:pt idx="79">
                  <c:v>0.94999999999998996</c:v>
                </c:pt>
                <c:pt idx="80">
                  <c:v>0.99999999999999001</c:v>
                </c:pt>
                <c:pt idx="81">
                  <c:v>1.0499999999999901</c:v>
                </c:pt>
                <c:pt idx="82">
                  <c:v>1.0999999999999901</c:v>
                </c:pt>
                <c:pt idx="83">
                  <c:v>1.1499999999999899</c:v>
                </c:pt>
                <c:pt idx="84">
                  <c:v>1.19999999999999</c:v>
                </c:pt>
                <c:pt idx="85">
                  <c:v>1.24999999999998</c:v>
                </c:pt>
                <c:pt idx="86">
                  <c:v>1.2999999999999801</c:v>
                </c:pt>
                <c:pt idx="87">
                  <c:v>1.3499999999999801</c:v>
                </c:pt>
                <c:pt idx="88">
                  <c:v>1.3999999999999799</c:v>
                </c:pt>
                <c:pt idx="89">
                  <c:v>1.44999999999998</c:v>
                </c:pt>
                <c:pt idx="90">
                  <c:v>1.49999999999998</c:v>
                </c:pt>
                <c:pt idx="91">
                  <c:v>1.5499999999999801</c:v>
                </c:pt>
                <c:pt idx="92">
                  <c:v>1.5999999999999801</c:v>
                </c:pt>
                <c:pt idx="93">
                  <c:v>1.6499999999999799</c:v>
                </c:pt>
                <c:pt idx="94">
                  <c:v>1.69999999999998</c:v>
                </c:pt>
                <c:pt idx="95">
                  <c:v>1.74999999999998</c:v>
                </c:pt>
                <c:pt idx="96">
                  <c:v>1.7999999999999801</c:v>
                </c:pt>
                <c:pt idx="97">
                  <c:v>1.8499999999999801</c:v>
                </c:pt>
                <c:pt idx="98">
                  <c:v>1.8999999999999799</c:v>
                </c:pt>
                <c:pt idx="99">
                  <c:v>1.94999999999998</c:v>
                </c:pt>
                <c:pt idx="100">
                  <c:v>1.99999999999998</c:v>
                </c:pt>
                <c:pt idx="101">
                  <c:v>2.0499999999999798</c:v>
                </c:pt>
                <c:pt idx="102">
                  <c:v>2.0999999999999801</c:v>
                </c:pt>
                <c:pt idx="103">
                  <c:v>2.1499999999999799</c:v>
                </c:pt>
                <c:pt idx="104">
                  <c:v>2.1999999999999802</c:v>
                </c:pt>
                <c:pt idx="105">
                  <c:v>2.24999999999998</c:v>
                </c:pt>
                <c:pt idx="106">
                  <c:v>2.2999999999999798</c:v>
                </c:pt>
                <c:pt idx="107">
                  <c:v>2.3499999999999801</c:v>
                </c:pt>
                <c:pt idx="108">
                  <c:v>2.3999999999999799</c:v>
                </c:pt>
                <c:pt idx="109">
                  <c:v>2.4499999999999802</c:v>
                </c:pt>
                <c:pt idx="110">
                  <c:v>2.49999999999998</c:v>
                </c:pt>
                <c:pt idx="111">
                  <c:v>2.5499999999999798</c:v>
                </c:pt>
                <c:pt idx="112">
                  <c:v>2.5999999999999801</c:v>
                </c:pt>
                <c:pt idx="113">
                  <c:v>2.6499999999999799</c:v>
                </c:pt>
                <c:pt idx="114">
                  <c:v>2.6999999999999802</c:v>
                </c:pt>
                <c:pt idx="115">
                  <c:v>2.74999999999998</c:v>
                </c:pt>
                <c:pt idx="116">
                  <c:v>2.7999999999999798</c:v>
                </c:pt>
                <c:pt idx="117">
                  <c:v>2.8499999999999801</c:v>
                </c:pt>
                <c:pt idx="118">
                  <c:v>2.8999999999999799</c:v>
                </c:pt>
                <c:pt idx="119">
                  <c:v>2.9499999999999802</c:v>
                </c:pt>
                <c:pt idx="120">
                  <c:v>2.99999999999998</c:v>
                </c:pt>
              </c:numCache>
            </c:numRef>
          </c:cat>
          <c:val>
            <c:numRef>
              <c:f>'normales igual media'!$K$6:$K$126</c:f>
              <c:numCache>
                <c:formatCode>0.0000</c:formatCode>
                <c:ptCount val="121"/>
                <c:pt idx="0">
                  <c:v>4.9233409459079348E-5</c:v>
                </c:pt>
                <c:pt idx="1">
                  <c:v>6.6292213515633662E-5</c:v>
                </c:pt>
                <c:pt idx="2">
                  <c:v>8.8816500314718391E-5</c:v>
                </c:pt>
                <c:pt idx="3">
                  <c:v>1.1840044099841116E-4</c:v>
                </c:pt>
                <c:pt idx="4">
                  <c:v>1.5705129113017068E-4</c:v>
                </c:pt>
                <c:pt idx="5">
                  <c:v>2.0728039607884958E-4</c:v>
                </c:pt>
                <c:pt idx="6">
                  <c:v>2.7220962431133872E-4</c:v>
                </c:pt>
                <c:pt idx="7">
                  <c:v>3.5569458206770132E-4</c:v>
                </c:pt>
                <c:pt idx="8">
                  <c:v>4.6246572545945104E-4</c:v>
                </c:pt>
                <c:pt idx="9">
                  <c:v>5.9828812188596366E-4</c:v>
                </c:pt>
                <c:pt idx="10">
                  <c:v>7.701401005718861E-4</c:v>
                </c:pt>
                <c:pt idx="11">
                  <c:v>9.8641035256061727E-4</c:v>
                </c:pt>
                <c:pt idx="12">
                  <c:v>1.2571121778015568E-3</c:v>
                </c:pt>
                <c:pt idx="13">
                  <c:v>1.5941125208312815E-3</c:v>
                </c:pt>
                <c:pt idx="14">
                  <c:v>2.0113721847053218E-3</c:v>
                </c:pt>
                <c:pt idx="15">
                  <c:v>2.5251921734028094E-3</c:v>
                </c:pt>
                <c:pt idx="16">
                  <c:v>3.1544595068293334E-3</c:v>
                </c:pt>
                <c:pt idx="17">
                  <c:v>3.9208841157708724E-3</c:v>
                </c:pt>
                <c:pt idx="18">
                  <c:v>4.8492166096017969E-3</c:v>
                </c:pt>
                <c:pt idx="19">
                  <c:v>5.9674348882390281E-3</c:v>
                </c:pt>
                <c:pt idx="20">
                  <c:v>7.3068858312126412E-3</c:v>
                </c:pt>
                <c:pt idx="21">
                  <c:v>8.9023667478411554E-3</c:v>
                </c:pt>
                <c:pt idx="22">
                  <c:v>1.0792130035794283E-2</c:v>
                </c:pt>
                <c:pt idx="23">
                  <c:v>1.3017793704859788E-2</c:v>
                </c:pt>
                <c:pt idx="24">
                  <c:v>1.5624140218767121E-2</c:v>
                </c:pt>
                <c:pt idx="25">
                  <c:v>1.8658786629853968E-2</c:v>
                </c:pt>
                <c:pt idx="26">
                  <c:v>2.2171710359123187E-2</c:v>
                </c:pt>
                <c:pt idx="27">
                  <c:v>2.621461731845354E-2</c:v>
                </c:pt>
                <c:pt idx="28">
                  <c:v>3.0840142463070565E-2</c:v>
                </c:pt>
                <c:pt idx="29">
                  <c:v>3.6100877340683457E-2</c:v>
                </c:pt>
                <c:pt idx="30">
                  <c:v>4.2048224757563354E-2</c:v>
                </c:pt>
                <c:pt idx="31">
                  <c:v>4.8731087239542621E-2</c:v>
                </c:pt>
                <c:pt idx="32">
                  <c:v>5.6194403388681001E-2</c:v>
                </c:pt>
                <c:pt idx="33">
                  <c:v>6.4477554314255406E-2</c:v>
                </c:pt>
                <c:pt idx="34">
                  <c:v>7.3612670769336155E-2</c:v>
                </c:pt>
                <c:pt idx="35">
                  <c:v>8.3622880104784483E-2</c:v>
                </c:pt>
                <c:pt idx="36">
                  <c:v>9.4520540258094587E-2</c:v>
                </c:pt>
                <c:pt idx="37">
                  <c:v>0.10630551528063616</c:v>
                </c:pt>
                <c:pt idx="38">
                  <c:v>0.11896355290737769</c:v>
                </c:pt>
                <c:pt idx="39">
                  <c:v>0.1324648289243022</c:v>
                </c:pt>
                <c:pt idx="40">
                  <c:v>0.1467627251563354</c:v>
                </c:pt>
                <c:pt idx="41">
                  <c:v>0.16179290740735811</c:v>
                </c:pt>
                <c:pt idx="42">
                  <c:v>0.17747276634638071</c:v>
                </c:pt>
                <c:pt idx="43">
                  <c:v>0.19370127797804884</c:v>
                </c:pt>
                <c:pt idx="44">
                  <c:v>0.21035933092761119</c:v>
                </c:pt>
                <c:pt idx="45">
                  <c:v>0.22731055543224729</c:v>
                </c:pt>
                <c:pt idx="46">
                  <c:v>0.24440267394910997</c:v>
                </c:pt>
                <c:pt idx="47">
                  <c:v>0.26146937611739796</c:v>
                </c:pt>
                <c:pt idx="48">
                  <c:v>0.2783327020536801</c:v>
                </c:pt>
                <c:pt idx="49">
                  <c:v>0.29480589835679039</c:v>
                </c:pt>
                <c:pt idx="50">
                  <c:v>0.31069669159408658</c:v>
                </c:pt>
                <c:pt idx="51">
                  <c:v>0.32581090534109075</c:v>
                </c:pt>
                <c:pt idx="52">
                  <c:v>0.33995632997453895</c:v>
                </c:pt>
                <c:pt idx="53">
                  <c:v>0.35294674026347439</c:v>
                </c:pt>
                <c:pt idx="54">
                  <c:v>0.36460594516685185</c:v>
                </c:pt>
                <c:pt idx="55">
                  <c:v>0.37477174779581046</c:v>
                </c:pt>
                <c:pt idx="56">
                  <c:v>0.38329969172077361</c:v>
                </c:pt>
                <c:pt idx="57">
                  <c:v>0.39006647296879271</c:v>
                </c:pt>
                <c:pt idx="58">
                  <c:v>0.39497290519665723</c:v>
                </c:pt>
                <c:pt idx="59">
                  <c:v>0.39794633842227339</c:v>
                </c:pt>
                <c:pt idx="60">
                  <c:v>0.39894244888760372</c:v>
                </c:pt>
                <c:pt idx="61">
                  <c:v>0.39794633842227423</c:v>
                </c:pt>
                <c:pt idx="62">
                  <c:v>0.39497290519665884</c:v>
                </c:pt>
                <c:pt idx="63">
                  <c:v>0.39006647296879504</c:v>
                </c:pt>
                <c:pt idx="64">
                  <c:v>0.38329969172077666</c:v>
                </c:pt>
                <c:pt idx="65">
                  <c:v>0.37477174779581418</c:v>
                </c:pt>
                <c:pt idx="66">
                  <c:v>0.36460594516685618</c:v>
                </c:pt>
                <c:pt idx="67">
                  <c:v>0.35294674026347933</c:v>
                </c:pt>
                <c:pt idx="68">
                  <c:v>0.33995632997454439</c:v>
                </c:pt>
                <c:pt idx="69">
                  <c:v>0.32581090534109658</c:v>
                </c:pt>
                <c:pt idx="70">
                  <c:v>0.31069669159409274</c:v>
                </c:pt>
                <c:pt idx="71">
                  <c:v>0.29480589835679688</c:v>
                </c:pt>
                <c:pt idx="72">
                  <c:v>0.27833270205368676</c:v>
                </c:pt>
                <c:pt idx="73">
                  <c:v>0.26146937611740473</c:v>
                </c:pt>
                <c:pt idx="74">
                  <c:v>0.2444026739491168</c:v>
                </c:pt>
                <c:pt idx="75">
                  <c:v>0.22731055543225412</c:v>
                </c:pt>
                <c:pt idx="76">
                  <c:v>0.21035933092761785</c:v>
                </c:pt>
                <c:pt idx="77">
                  <c:v>0.19370127797805542</c:v>
                </c:pt>
                <c:pt idx="78">
                  <c:v>0.17747276634638709</c:v>
                </c:pt>
                <c:pt idx="79">
                  <c:v>0.16179290740736424</c:v>
                </c:pt>
                <c:pt idx="80">
                  <c:v>0.14676272515634126</c:v>
                </c:pt>
                <c:pt idx="81">
                  <c:v>0.13246482892430778</c:v>
                </c:pt>
                <c:pt idx="82">
                  <c:v>0.11896355290738292</c:v>
                </c:pt>
                <c:pt idx="83">
                  <c:v>0.10630551528064106</c:v>
                </c:pt>
                <c:pt idx="84">
                  <c:v>9.4520540258099139E-2</c:v>
                </c:pt>
                <c:pt idx="85">
                  <c:v>8.3622880104790728E-2</c:v>
                </c:pt>
                <c:pt idx="86">
                  <c:v>7.3612670769341887E-2</c:v>
                </c:pt>
                <c:pt idx="87">
                  <c:v>6.4477554314260624E-2</c:v>
                </c:pt>
                <c:pt idx="88">
                  <c:v>5.6194403388685719E-2</c:v>
                </c:pt>
                <c:pt idx="89">
                  <c:v>4.8731087239546868E-2</c:v>
                </c:pt>
                <c:pt idx="90">
                  <c:v>4.204822475756715E-2</c:v>
                </c:pt>
                <c:pt idx="91">
                  <c:v>3.6100877340686816E-2</c:v>
                </c:pt>
                <c:pt idx="92">
                  <c:v>3.0840142463072536E-2</c:v>
                </c:pt>
                <c:pt idx="93">
                  <c:v>2.6214617318455261E-2</c:v>
                </c:pt>
                <c:pt idx="94">
                  <c:v>2.2171710359124693E-2</c:v>
                </c:pt>
                <c:pt idx="95">
                  <c:v>1.8658786629855279E-2</c:v>
                </c:pt>
                <c:pt idx="96">
                  <c:v>1.5624140218768245E-2</c:v>
                </c:pt>
                <c:pt idx="97">
                  <c:v>1.3017793704860749E-2</c:v>
                </c:pt>
                <c:pt idx="98">
                  <c:v>1.0792130035795102E-2</c:v>
                </c:pt>
                <c:pt idx="99">
                  <c:v>8.9023667478418458E-3</c:v>
                </c:pt>
                <c:pt idx="100">
                  <c:v>7.3068858312132258E-3</c:v>
                </c:pt>
                <c:pt idx="101">
                  <c:v>5.9674348882395208E-3</c:v>
                </c:pt>
                <c:pt idx="102">
                  <c:v>4.849216609602202E-3</c:v>
                </c:pt>
                <c:pt idx="103">
                  <c:v>3.9208841157712098E-3</c:v>
                </c:pt>
                <c:pt idx="104">
                  <c:v>3.1544595068296109E-3</c:v>
                </c:pt>
                <c:pt idx="105">
                  <c:v>2.5251921734030353E-3</c:v>
                </c:pt>
                <c:pt idx="106">
                  <c:v>2.0113721847055057E-3</c:v>
                </c:pt>
                <c:pt idx="107">
                  <c:v>1.5941125208314318E-3</c:v>
                </c:pt>
                <c:pt idx="108">
                  <c:v>1.2571121778016774E-3</c:v>
                </c:pt>
                <c:pt idx="109">
                  <c:v>9.8641035256071441E-4</c:v>
                </c:pt>
                <c:pt idx="110">
                  <c:v>7.7014010057196265E-4</c:v>
                </c:pt>
                <c:pt idx="111">
                  <c:v>5.982881218860247E-4</c:v>
                </c:pt>
                <c:pt idx="112">
                  <c:v>4.6246572545949918E-4</c:v>
                </c:pt>
                <c:pt idx="113">
                  <c:v>3.5569458206773926E-4</c:v>
                </c:pt>
                <c:pt idx="114">
                  <c:v>2.7220962431136794E-4</c:v>
                </c:pt>
                <c:pt idx="115">
                  <c:v>2.072803960788724E-4</c:v>
                </c:pt>
                <c:pt idx="116">
                  <c:v>1.5705129113018827E-4</c:v>
                </c:pt>
                <c:pt idx="117">
                  <c:v>1.1840044099842463E-4</c:v>
                </c:pt>
                <c:pt idx="118">
                  <c:v>8.8816500314728799E-5</c:v>
                </c:pt>
                <c:pt idx="119">
                  <c:v>6.6292213515641441E-5</c:v>
                </c:pt>
                <c:pt idx="120">
                  <c:v>4.9233409459085291E-5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144-4CC2-8F38-6A4B80CE2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924864"/>
        <c:axId val="38951680"/>
      </c:lineChart>
      <c:catAx>
        <c:axId val="85924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1680"/>
        <c:crosses val="autoZero"/>
        <c:auto val="1"/>
        <c:lblAlgn val="ctr"/>
        <c:lblOffset val="100"/>
        <c:noMultiLvlLbl val="0"/>
      </c:catAx>
      <c:valAx>
        <c:axId val="38951680"/>
        <c:scaling>
          <c:orientation val="minMax"/>
          <c:max val="0.5"/>
        </c:scaling>
        <c:delete val="1"/>
        <c:axPos val="l"/>
        <c:numFmt formatCode="0.0000" sourceLinked="1"/>
        <c:majorTickMark val="out"/>
        <c:minorTickMark val="none"/>
        <c:tickLblPos val="nextTo"/>
        <c:crossAx val="85924864"/>
        <c:crosses val="autoZero"/>
        <c:crossBetween val="between"/>
        <c:majorUnit val="0.1"/>
      </c:valAx>
      <c:spPr>
        <a:solidFill>
          <a:srgbClr val="FFFFFF"/>
        </a:solidFill>
        <a:ln w="7042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7042">
      <a:solidFill>
        <a:srgbClr val="C0C0C0"/>
      </a:solidFill>
      <a:prstDash val="solid"/>
    </a:ln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1171856683517"/>
          <c:y val="5.9994750675418332E-2"/>
          <c:w val="0.81089981689232449"/>
          <c:h val="0.73667774333526981"/>
        </c:manualLayout>
      </c:layout>
      <c:lineChart>
        <c:grouping val="standard"/>
        <c:varyColors val="0"/>
        <c:ser>
          <c:idx val="0"/>
          <c:order val="0"/>
          <c:tx>
            <c:strRef>
              <c:f>'normales igual media'!$K$5</c:f>
              <c:strCache>
                <c:ptCount val="1"/>
                <c:pt idx="0">
                  <c:v>y1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rgbClr val="FF0000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'normales igual media'!$I$6:$I$126</c:f>
              <c:numCache>
                <c:formatCode>General</c:formatCode>
                <c:ptCount val="121"/>
                <c:pt idx="0">
                  <c:v>-3</c:v>
                </c:pt>
                <c:pt idx="1">
                  <c:v>-2.95</c:v>
                </c:pt>
                <c:pt idx="2">
                  <c:v>-2.9</c:v>
                </c:pt>
                <c:pt idx="3">
                  <c:v>-2.85</c:v>
                </c:pt>
                <c:pt idx="4">
                  <c:v>-2.8</c:v>
                </c:pt>
                <c:pt idx="5">
                  <c:v>-2.75</c:v>
                </c:pt>
                <c:pt idx="6">
                  <c:v>-2.7</c:v>
                </c:pt>
                <c:pt idx="7">
                  <c:v>-2.65</c:v>
                </c:pt>
                <c:pt idx="8">
                  <c:v>-2.6</c:v>
                </c:pt>
                <c:pt idx="9">
                  <c:v>-2.5499999999999998</c:v>
                </c:pt>
                <c:pt idx="10">
                  <c:v>-2.5</c:v>
                </c:pt>
                <c:pt idx="11">
                  <c:v>-2.4500000000000002</c:v>
                </c:pt>
                <c:pt idx="12">
                  <c:v>-2.4</c:v>
                </c:pt>
                <c:pt idx="13">
                  <c:v>-2.35</c:v>
                </c:pt>
                <c:pt idx="14">
                  <c:v>-2.2999999999999998</c:v>
                </c:pt>
                <c:pt idx="15">
                  <c:v>-2.25</c:v>
                </c:pt>
                <c:pt idx="16">
                  <c:v>-2.2000000000000002</c:v>
                </c:pt>
                <c:pt idx="17">
                  <c:v>-2.15</c:v>
                </c:pt>
                <c:pt idx="18">
                  <c:v>-2.1</c:v>
                </c:pt>
                <c:pt idx="19">
                  <c:v>-2.0499999999999998</c:v>
                </c:pt>
                <c:pt idx="20">
                  <c:v>-2</c:v>
                </c:pt>
                <c:pt idx="21">
                  <c:v>-1.95</c:v>
                </c:pt>
                <c:pt idx="22">
                  <c:v>-1.9</c:v>
                </c:pt>
                <c:pt idx="23">
                  <c:v>-1.85</c:v>
                </c:pt>
                <c:pt idx="24">
                  <c:v>-1.8</c:v>
                </c:pt>
                <c:pt idx="25">
                  <c:v>-1.75</c:v>
                </c:pt>
                <c:pt idx="26">
                  <c:v>-1.7</c:v>
                </c:pt>
                <c:pt idx="27">
                  <c:v>-1.65</c:v>
                </c:pt>
                <c:pt idx="28">
                  <c:v>-1.6</c:v>
                </c:pt>
                <c:pt idx="29">
                  <c:v>-1.55000000000001</c:v>
                </c:pt>
                <c:pt idx="30">
                  <c:v>-1.50000000000001</c:v>
                </c:pt>
                <c:pt idx="31">
                  <c:v>-1.4500000000000099</c:v>
                </c:pt>
                <c:pt idx="32">
                  <c:v>-1.4000000000000099</c:v>
                </c:pt>
                <c:pt idx="33">
                  <c:v>-1.3500000000000101</c:v>
                </c:pt>
                <c:pt idx="34">
                  <c:v>-1.30000000000001</c:v>
                </c:pt>
                <c:pt idx="35">
                  <c:v>-1.25000000000001</c:v>
                </c:pt>
                <c:pt idx="36">
                  <c:v>-1.2000000000000099</c:v>
                </c:pt>
                <c:pt idx="37">
                  <c:v>-1.1500000000000099</c:v>
                </c:pt>
                <c:pt idx="38">
                  <c:v>-1.1000000000000101</c:v>
                </c:pt>
                <c:pt idx="39">
                  <c:v>-1.05000000000001</c:v>
                </c:pt>
                <c:pt idx="40">
                  <c:v>-1.00000000000001</c:v>
                </c:pt>
                <c:pt idx="41">
                  <c:v>-0.95000000000000995</c:v>
                </c:pt>
                <c:pt idx="42">
                  <c:v>-0.90000000000001001</c:v>
                </c:pt>
                <c:pt idx="43">
                  <c:v>-0.85000000000000997</c:v>
                </c:pt>
                <c:pt idx="44">
                  <c:v>-0.80000000000001004</c:v>
                </c:pt>
                <c:pt idx="45">
                  <c:v>-0.75000000000000999</c:v>
                </c:pt>
                <c:pt idx="46">
                  <c:v>-0.70000000000000995</c:v>
                </c:pt>
                <c:pt idx="47">
                  <c:v>-0.65000000000001001</c:v>
                </c:pt>
                <c:pt idx="48">
                  <c:v>-0.60000000000000997</c:v>
                </c:pt>
                <c:pt idx="49">
                  <c:v>-0.55000000000001004</c:v>
                </c:pt>
                <c:pt idx="50">
                  <c:v>-0.50000000000000999</c:v>
                </c:pt>
                <c:pt idx="51">
                  <c:v>-0.45000000000001</c:v>
                </c:pt>
                <c:pt idx="52">
                  <c:v>-0.40000000000001001</c:v>
                </c:pt>
                <c:pt idx="53">
                  <c:v>-0.35000000000001003</c:v>
                </c:pt>
                <c:pt idx="54">
                  <c:v>-0.30000000000000998</c:v>
                </c:pt>
                <c:pt idx="55">
                  <c:v>-0.25000000000000999</c:v>
                </c:pt>
                <c:pt idx="56">
                  <c:v>-0.20000000000001</c:v>
                </c:pt>
                <c:pt idx="57">
                  <c:v>-0.15000000000000999</c:v>
                </c:pt>
                <c:pt idx="58">
                  <c:v>-0.10000000000001</c:v>
                </c:pt>
                <c:pt idx="59">
                  <c:v>-5.0000000000010002E-2</c:v>
                </c:pt>
                <c:pt idx="60">
                  <c:v>0</c:v>
                </c:pt>
                <c:pt idx="61">
                  <c:v>4.9999999999990101E-2</c:v>
                </c:pt>
                <c:pt idx="62">
                  <c:v>9.9999999999989903E-2</c:v>
                </c:pt>
                <c:pt idx="63">
                  <c:v>0.14999999999999</c:v>
                </c:pt>
                <c:pt idx="64">
                  <c:v>0.19999999999998999</c:v>
                </c:pt>
                <c:pt idx="65">
                  <c:v>0.24999999999999001</c:v>
                </c:pt>
                <c:pt idx="66">
                  <c:v>0.29999999999999</c:v>
                </c:pt>
                <c:pt idx="67">
                  <c:v>0.34999999999998999</c:v>
                </c:pt>
                <c:pt idx="68">
                  <c:v>0.39999999999998997</c:v>
                </c:pt>
                <c:pt idx="69">
                  <c:v>0.44999999999999002</c:v>
                </c:pt>
                <c:pt idx="70">
                  <c:v>0.49999999999999001</c:v>
                </c:pt>
                <c:pt idx="71">
                  <c:v>0.54999999999999005</c:v>
                </c:pt>
                <c:pt idx="72">
                  <c:v>0.59999999999998999</c:v>
                </c:pt>
                <c:pt idx="73">
                  <c:v>0.64999999999999003</c:v>
                </c:pt>
                <c:pt idx="74">
                  <c:v>0.69999999999998996</c:v>
                </c:pt>
                <c:pt idx="75">
                  <c:v>0.74999999999999001</c:v>
                </c:pt>
                <c:pt idx="76">
                  <c:v>0.79999999999999005</c:v>
                </c:pt>
                <c:pt idx="77">
                  <c:v>0.84999999999998999</c:v>
                </c:pt>
                <c:pt idx="78">
                  <c:v>0.89999999999999003</c:v>
                </c:pt>
                <c:pt idx="79">
                  <c:v>0.94999999999998996</c:v>
                </c:pt>
                <c:pt idx="80">
                  <c:v>0.99999999999999001</c:v>
                </c:pt>
                <c:pt idx="81">
                  <c:v>1.0499999999999901</c:v>
                </c:pt>
                <c:pt idx="82">
                  <c:v>1.0999999999999901</c:v>
                </c:pt>
                <c:pt idx="83">
                  <c:v>1.1499999999999899</c:v>
                </c:pt>
                <c:pt idx="84">
                  <c:v>1.19999999999999</c:v>
                </c:pt>
                <c:pt idx="85">
                  <c:v>1.24999999999998</c:v>
                </c:pt>
                <c:pt idx="86">
                  <c:v>1.2999999999999801</c:v>
                </c:pt>
                <c:pt idx="87">
                  <c:v>1.3499999999999801</c:v>
                </c:pt>
                <c:pt idx="88">
                  <c:v>1.3999999999999799</c:v>
                </c:pt>
                <c:pt idx="89">
                  <c:v>1.44999999999998</c:v>
                </c:pt>
                <c:pt idx="90">
                  <c:v>1.49999999999998</c:v>
                </c:pt>
                <c:pt idx="91">
                  <c:v>1.5499999999999801</c:v>
                </c:pt>
                <c:pt idx="92">
                  <c:v>1.5999999999999801</c:v>
                </c:pt>
                <c:pt idx="93">
                  <c:v>1.6499999999999799</c:v>
                </c:pt>
                <c:pt idx="94">
                  <c:v>1.69999999999998</c:v>
                </c:pt>
                <c:pt idx="95">
                  <c:v>1.74999999999998</c:v>
                </c:pt>
                <c:pt idx="96">
                  <c:v>1.7999999999999801</c:v>
                </c:pt>
                <c:pt idx="97">
                  <c:v>1.8499999999999801</c:v>
                </c:pt>
                <c:pt idx="98">
                  <c:v>1.8999999999999799</c:v>
                </c:pt>
                <c:pt idx="99">
                  <c:v>1.94999999999998</c:v>
                </c:pt>
                <c:pt idx="100">
                  <c:v>1.99999999999998</c:v>
                </c:pt>
                <c:pt idx="101">
                  <c:v>2.0499999999999798</c:v>
                </c:pt>
                <c:pt idx="102">
                  <c:v>2.0999999999999801</c:v>
                </c:pt>
                <c:pt idx="103">
                  <c:v>2.1499999999999799</c:v>
                </c:pt>
                <c:pt idx="104">
                  <c:v>2.1999999999999802</c:v>
                </c:pt>
                <c:pt idx="105">
                  <c:v>2.24999999999998</c:v>
                </c:pt>
                <c:pt idx="106">
                  <c:v>2.2999999999999798</c:v>
                </c:pt>
                <c:pt idx="107">
                  <c:v>2.3499999999999801</c:v>
                </c:pt>
                <c:pt idx="108">
                  <c:v>2.3999999999999799</c:v>
                </c:pt>
                <c:pt idx="109">
                  <c:v>2.4499999999999802</c:v>
                </c:pt>
                <c:pt idx="110">
                  <c:v>2.49999999999998</c:v>
                </c:pt>
                <c:pt idx="111">
                  <c:v>2.5499999999999798</c:v>
                </c:pt>
                <c:pt idx="112">
                  <c:v>2.5999999999999801</c:v>
                </c:pt>
                <c:pt idx="113">
                  <c:v>2.6499999999999799</c:v>
                </c:pt>
                <c:pt idx="114">
                  <c:v>2.6999999999999802</c:v>
                </c:pt>
                <c:pt idx="115">
                  <c:v>2.74999999999998</c:v>
                </c:pt>
                <c:pt idx="116">
                  <c:v>2.7999999999999798</c:v>
                </c:pt>
                <c:pt idx="117">
                  <c:v>2.8499999999999801</c:v>
                </c:pt>
                <c:pt idx="118">
                  <c:v>2.8999999999999799</c:v>
                </c:pt>
                <c:pt idx="119">
                  <c:v>2.9499999999999802</c:v>
                </c:pt>
                <c:pt idx="120">
                  <c:v>2.99999999999998</c:v>
                </c:pt>
              </c:numCache>
            </c:numRef>
          </c:cat>
          <c:val>
            <c:numRef>
              <c:f>'normales igual media'!$K$6:$K$126</c:f>
              <c:numCache>
                <c:formatCode>0.0000</c:formatCode>
                <c:ptCount val="121"/>
                <c:pt idx="0">
                  <c:v>4.9233409459079348E-5</c:v>
                </c:pt>
                <c:pt idx="1">
                  <c:v>6.6292213515633662E-5</c:v>
                </c:pt>
                <c:pt idx="2">
                  <c:v>8.8816500314718391E-5</c:v>
                </c:pt>
                <c:pt idx="3">
                  <c:v>1.1840044099841116E-4</c:v>
                </c:pt>
                <c:pt idx="4">
                  <c:v>1.5705129113017068E-4</c:v>
                </c:pt>
                <c:pt idx="5">
                  <c:v>2.0728039607884958E-4</c:v>
                </c:pt>
                <c:pt idx="6">
                  <c:v>2.7220962431133872E-4</c:v>
                </c:pt>
                <c:pt idx="7">
                  <c:v>3.5569458206770132E-4</c:v>
                </c:pt>
                <c:pt idx="8">
                  <c:v>4.6246572545945104E-4</c:v>
                </c:pt>
                <c:pt idx="9">
                  <c:v>5.9828812188596366E-4</c:v>
                </c:pt>
                <c:pt idx="10">
                  <c:v>7.701401005718861E-4</c:v>
                </c:pt>
                <c:pt idx="11">
                  <c:v>9.8641035256061727E-4</c:v>
                </c:pt>
                <c:pt idx="12">
                  <c:v>1.2571121778015568E-3</c:v>
                </c:pt>
                <c:pt idx="13">
                  <c:v>1.5941125208312815E-3</c:v>
                </c:pt>
                <c:pt idx="14">
                  <c:v>2.0113721847053218E-3</c:v>
                </c:pt>
                <c:pt idx="15">
                  <c:v>2.5251921734028094E-3</c:v>
                </c:pt>
                <c:pt idx="16">
                  <c:v>3.1544595068293334E-3</c:v>
                </c:pt>
                <c:pt idx="17">
                  <c:v>3.9208841157708724E-3</c:v>
                </c:pt>
                <c:pt idx="18">
                  <c:v>4.8492166096017969E-3</c:v>
                </c:pt>
                <c:pt idx="19">
                  <c:v>5.9674348882390281E-3</c:v>
                </c:pt>
                <c:pt idx="20">
                  <c:v>7.3068858312126412E-3</c:v>
                </c:pt>
                <c:pt idx="21">
                  <c:v>8.9023667478411554E-3</c:v>
                </c:pt>
                <c:pt idx="22">
                  <c:v>1.0792130035794283E-2</c:v>
                </c:pt>
                <c:pt idx="23">
                  <c:v>1.3017793704859788E-2</c:v>
                </c:pt>
                <c:pt idx="24">
                  <c:v>1.5624140218767121E-2</c:v>
                </c:pt>
                <c:pt idx="25">
                  <c:v>1.8658786629853968E-2</c:v>
                </c:pt>
                <c:pt idx="26">
                  <c:v>2.2171710359123187E-2</c:v>
                </c:pt>
                <c:pt idx="27">
                  <c:v>2.621461731845354E-2</c:v>
                </c:pt>
                <c:pt idx="28">
                  <c:v>3.0840142463070565E-2</c:v>
                </c:pt>
                <c:pt idx="29">
                  <c:v>3.6100877340683457E-2</c:v>
                </c:pt>
                <c:pt idx="30">
                  <c:v>4.2048224757563354E-2</c:v>
                </c:pt>
                <c:pt idx="31">
                  <c:v>4.8731087239542621E-2</c:v>
                </c:pt>
                <c:pt idx="32">
                  <c:v>5.6194403388681001E-2</c:v>
                </c:pt>
                <c:pt idx="33">
                  <c:v>6.4477554314255406E-2</c:v>
                </c:pt>
                <c:pt idx="34">
                  <c:v>7.3612670769336155E-2</c:v>
                </c:pt>
                <c:pt idx="35">
                  <c:v>8.3622880104784483E-2</c:v>
                </c:pt>
                <c:pt idx="36">
                  <c:v>9.4520540258094587E-2</c:v>
                </c:pt>
                <c:pt idx="37">
                  <c:v>0.10630551528063616</c:v>
                </c:pt>
                <c:pt idx="38">
                  <c:v>0.11896355290737769</c:v>
                </c:pt>
                <c:pt idx="39">
                  <c:v>0.1324648289243022</c:v>
                </c:pt>
                <c:pt idx="40">
                  <c:v>0.1467627251563354</c:v>
                </c:pt>
                <c:pt idx="41">
                  <c:v>0.16179290740735811</c:v>
                </c:pt>
                <c:pt idx="42">
                  <c:v>0.17747276634638071</c:v>
                </c:pt>
                <c:pt idx="43">
                  <c:v>0.19370127797804884</c:v>
                </c:pt>
                <c:pt idx="44">
                  <c:v>0.21035933092761119</c:v>
                </c:pt>
                <c:pt idx="45">
                  <c:v>0.22731055543224729</c:v>
                </c:pt>
                <c:pt idx="46">
                  <c:v>0.24440267394910997</c:v>
                </c:pt>
                <c:pt idx="47">
                  <c:v>0.26146937611739796</c:v>
                </c:pt>
                <c:pt idx="48">
                  <c:v>0.2783327020536801</c:v>
                </c:pt>
                <c:pt idx="49">
                  <c:v>0.29480589835679039</c:v>
                </c:pt>
                <c:pt idx="50">
                  <c:v>0.31069669159408658</c:v>
                </c:pt>
                <c:pt idx="51">
                  <c:v>0.32581090534109075</c:v>
                </c:pt>
                <c:pt idx="52">
                  <c:v>0.33995632997453895</c:v>
                </c:pt>
                <c:pt idx="53">
                  <c:v>0.35294674026347439</c:v>
                </c:pt>
                <c:pt idx="54">
                  <c:v>0.36460594516685185</c:v>
                </c:pt>
                <c:pt idx="55">
                  <c:v>0.37477174779581046</c:v>
                </c:pt>
                <c:pt idx="56">
                  <c:v>0.38329969172077361</c:v>
                </c:pt>
                <c:pt idx="57">
                  <c:v>0.39006647296879271</c:v>
                </c:pt>
                <c:pt idx="58">
                  <c:v>0.39497290519665723</c:v>
                </c:pt>
                <c:pt idx="59">
                  <c:v>0.39794633842227339</c:v>
                </c:pt>
                <c:pt idx="60">
                  <c:v>0.39894244888760372</c:v>
                </c:pt>
                <c:pt idx="61">
                  <c:v>0.39794633842227423</c:v>
                </c:pt>
                <c:pt idx="62">
                  <c:v>0.39497290519665884</c:v>
                </c:pt>
                <c:pt idx="63">
                  <c:v>0.39006647296879504</c:v>
                </c:pt>
                <c:pt idx="64">
                  <c:v>0.38329969172077666</c:v>
                </c:pt>
                <c:pt idx="65">
                  <c:v>0.37477174779581418</c:v>
                </c:pt>
                <c:pt idx="66">
                  <c:v>0.36460594516685618</c:v>
                </c:pt>
                <c:pt idx="67">
                  <c:v>0.35294674026347933</c:v>
                </c:pt>
                <c:pt idx="68">
                  <c:v>0.33995632997454439</c:v>
                </c:pt>
                <c:pt idx="69">
                  <c:v>0.32581090534109658</c:v>
                </c:pt>
                <c:pt idx="70">
                  <c:v>0.31069669159409274</c:v>
                </c:pt>
                <c:pt idx="71">
                  <c:v>0.29480589835679688</c:v>
                </c:pt>
                <c:pt idx="72">
                  <c:v>0.27833270205368676</c:v>
                </c:pt>
                <c:pt idx="73">
                  <c:v>0.26146937611740473</c:v>
                </c:pt>
                <c:pt idx="74">
                  <c:v>0.2444026739491168</c:v>
                </c:pt>
                <c:pt idx="75">
                  <c:v>0.22731055543225412</c:v>
                </c:pt>
                <c:pt idx="76">
                  <c:v>0.21035933092761785</c:v>
                </c:pt>
                <c:pt idx="77">
                  <c:v>0.19370127797805542</c:v>
                </c:pt>
                <c:pt idx="78">
                  <c:v>0.17747276634638709</c:v>
                </c:pt>
                <c:pt idx="79">
                  <c:v>0.16179290740736424</c:v>
                </c:pt>
                <c:pt idx="80">
                  <c:v>0.14676272515634126</c:v>
                </c:pt>
                <c:pt idx="81">
                  <c:v>0.13246482892430778</c:v>
                </c:pt>
                <c:pt idx="82">
                  <c:v>0.11896355290738292</c:v>
                </c:pt>
                <c:pt idx="83">
                  <c:v>0.10630551528064106</c:v>
                </c:pt>
                <c:pt idx="84">
                  <c:v>9.4520540258099139E-2</c:v>
                </c:pt>
                <c:pt idx="85">
                  <c:v>8.3622880104790728E-2</c:v>
                </c:pt>
                <c:pt idx="86">
                  <c:v>7.3612670769341887E-2</c:v>
                </c:pt>
                <c:pt idx="87">
                  <c:v>6.4477554314260624E-2</c:v>
                </c:pt>
                <c:pt idx="88">
                  <c:v>5.6194403388685719E-2</c:v>
                </c:pt>
                <c:pt idx="89">
                  <c:v>4.8731087239546868E-2</c:v>
                </c:pt>
                <c:pt idx="90">
                  <c:v>4.204822475756715E-2</c:v>
                </c:pt>
                <c:pt idx="91">
                  <c:v>3.6100877340686816E-2</c:v>
                </c:pt>
                <c:pt idx="92">
                  <c:v>3.0840142463072536E-2</c:v>
                </c:pt>
                <c:pt idx="93">
                  <c:v>2.6214617318455261E-2</c:v>
                </c:pt>
                <c:pt idx="94">
                  <c:v>2.2171710359124693E-2</c:v>
                </c:pt>
                <c:pt idx="95">
                  <c:v>1.8658786629855279E-2</c:v>
                </c:pt>
                <c:pt idx="96">
                  <c:v>1.5624140218768245E-2</c:v>
                </c:pt>
                <c:pt idx="97">
                  <c:v>1.3017793704860749E-2</c:v>
                </c:pt>
                <c:pt idx="98">
                  <c:v>1.0792130035795102E-2</c:v>
                </c:pt>
                <c:pt idx="99">
                  <c:v>8.9023667478418458E-3</c:v>
                </c:pt>
                <c:pt idx="100">
                  <c:v>7.3068858312132258E-3</c:v>
                </c:pt>
                <c:pt idx="101">
                  <c:v>5.9674348882395208E-3</c:v>
                </c:pt>
                <c:pt idx="102">
                  <c:v>4.849216609602202E-3</c:v>
                </c:pt>
                <c:pt idx="103">
                  <c:v>3.9208841157712098E-3</c:v>
                </c:pt>
                <c:pt idx="104">
                  <c:v>3.1544595068296109E-3</c:v>
                </c:pt>
                <c:pt idx="105">
                  <c:v>2.5251921734030353E-3</c:v>
                </c:pt>
                <c:pt idx="106">
                  <c:v>2.0113721847055057E-3</c:v>
                </c:pt>
                <c:pt idx="107">
                  <c:v>1.5941125208314318E-3</c:v>
                </c:pt>
                <c:pt idx="108">
                  <c:v>1.2571121778016774E-3</c:v>
                </c:pt>
                <c:pt idx="109">
                  <c:v>9.8641035256071441E-4</c:v>
                </c:pt>
                <c:pt idx="110">
                  <c:v>7.7014010057196265E-4</c:v>
                </c:pt>
                <c:pt idx="111">
                  <c:v>5.982881218860247E-4</c:v>
                </c:pt>
                <c:pt idx="112">
                  <c:v>4.6246572545949918E-4</c:v>
                </c:pt>
                <c:pt idx="113">
                  <c:v>3.5569458206773926E-4</c:v>
                </c:pt>
                <c:pt idx="114">
                  <c:v>2.7220962431136794E-4</c:v>
                </c:pt>
                <c:pt idx="115">
                  <c:v>2.072803960788724E-4</c:v>
                </c:pt>
                <c:pt idx="116">
                  <c:v>1.5705129113018827E-4</c:v>
                </c:pt>
                <c:pt idx="117">
                  <c:v>1.1840044099842463E-4</c:v>
                </c:pt>
                <c:pt idx="118">
                  <c:v>8.8816500314728799E-5</c:v>
                </c:pt>
                <c:pt idx="119">
                  <c:v>6.6292213515641441E-5</c:v>
                </c:pt>
                <c:pt idx="120">
                  <c:v>4.9233409459085291E-5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6A4-462D-9AF7-E9237F5F3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383360"/>
        <c:axId val="57150848"/>
      </c:lineChart>
      <c:catAx>
        <c:axId val="13838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150848"/>
        <c:crosses val="autoZero"/>
        <c:auto val="1"/>
        <c:lblAlgn val="ctr"/>
        <c:lblOffset val="100"/>
        <c:noMultiLvlLbl val="0"/>
      </c:catAx>
      <c:valAx>
        <c:axId val="57150848"/>
        <c:scaling>
          <c:orientation val="minMax"/>
          <c:max val="0.5"/>
        </c:scaling>
        <c:delete val="1"/>
        <c:axPos val="l"/>
        <c:numFmt formatCode="0.0000" sourceLinked="1"/>
        <c:majorTickMark val="out"/>
        <c:minorTickMark val="none"/>
        <c:tickLblPos val="nextTo"/>
        <c:crossAx val="138383360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7042" cap="flat" cmpd="sng" algn="ctr">
      <a:solidFill>
        <a:srgbClr val="C0C0C0"/>
      </a:solidFill>
      <a:prstDash val="solid"/>
    </a:ln>
    <a:effectLst/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1171856683517"/>
          <c:y val="5.9994750675418332E-2"/>
          <c:w val="0.81089981689232449"/>
          <c:h val="0.73667774333526981"/>
        </c:manualLayout>
      </c:layout>
      <c:lineChart>
        <c:grouping val="standard"/>
        <c:varyColors val="0"/>
        <c:ser>
          <c:idx val="0"/>
          <c:order val="0"/>
          <c:tx>
            <c:strRef>
              <c:f>'normales igual media'!$K$5</c:f>
              <c:strCache>
                <c:ptCount val="1"/>
                <c:pt idx="0">
                  <c:v>y1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rgbClr val="FF0000"/>
              </a:solidFill>
              <a:ln w="9525" cap="rnd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'normales igual media'!$I$6:$I$126</c:f>
              <c:numCache>
                <c:formatCode>General</c:formatCode>
                <c:ptCount val="121"/>
                <c:pt idx="0">
                  <c:v>-3</c:v>
                </c:pt>
                <c:pt idx="1">
                  <c:v>-2.95</c:v>
                </c:pt>
                <c:pt idx="2">
                  <c:v>-2.9</c:v>
                </c:pt>
                <c:pt idx="3">
                  <c:v>-2.85</c:v>
                </c:pt>
                <c:pt idx="4">
                  <c:v>-2.8</c:v>
                </c:pt>
                <c:pt idx="5">
                  <c:v>-2.75</c:v>
                </c:pt>
                <c:pt idx="6">
                  <c:v>-2.7</c:v>
                </c:pt>
                <c:pt idx="7">
                  <c:v>-2.65</c:v>
                </c:pt>
                <c:pt idx="8">
                  <c:v>-2.6</c:v>
                </c:pt>
                <c:pt idx="9">
                  <c:v>-2.5499999999999998</c:v>
                </c:pt>
                <c:pt idx="10">
                  <c:v>-2.5</c:v>
                </c:pt>
                <c:pt idx="11">
                  <c:v>-2.4500000000000002</c:v>
                </c:pt>
                <c:pt idx="12">
                  <c:v>-2.4</c:v>
                </c:pt>
                <c:pt idx="13">
                  <c:v>-2.35</c:v>
                </c:pt>
                <c:pt idx="14">
                  <c:v>-2.2999999999999998</c:v>
                </c:pt>
                <c:pt idx="15">
                  <c:v>-2.25</c:v>
                </c:pt>
                <c:pt idx="16">
                  <c:v>-2.2000000000000002</c:v>
                </c:pt>
                <c:pt idx="17">
                  <c:v>-2.15</c:v>
                </c:pt>
                <c:pt idx="18">
                  <c:v>-2.1</c:v>
                </c:pt>
                <c:pt idx="19">
                  <c:v>-2.0499999999999998</c:v>
                </c:pt>
                <c:pt idx="20">
                  <c:v>-2</c:v>
                </c:pt>
                <c:pt idx="21">
                  <c:v>-1.95</c:v>
                </c:pt>
                <c:pt idx="22">
                  <c:v>-1.9</c:v>
                </c:pt>
                <c:pt idx="23">
                  <c:v>-1.85</c:v>
                </c:pt>
                <c:pt idx="24">
                  <c:v>-1.8</c:v>
                </c:pt>
                <c:pt idx="25">
                  <c:v>-1.75</c:v>
                </c:pt>
                <c:pt idx="26">
                  <c:v>-1.7</c:v>
                </c:pt>
                <c:pt idx="27">
                  <c:v>-1.65</c:v>
                </c:pt>
                <c:pt idx="28">
                  <c:v>-1.6</c:v>
                </c:pt>
                <c:pt idx="29">
                  <c:v>-1.55000000000001</c:v>
                </c:pt>
                <c:pt idx="30">
                  <c:v>-1.50000000000001</c:v>
                </c:pt>
                <c:pt idx="31">
                  <c:v>-1.4500000000000099</c:v>
                </c:pt>
                <c:pt idx="32">
                  <c:v>-1.4000000000000099</c:v>
                </c:pt>
                <c:pt idx="33">
                  <c:v>-1.3500000000000101</c:v>
                </c:pt>
                <c:pt idx="34">
                  <c:v>-1.30000000000001</c:v>
                </c:pt>
                <c:pt idx="35">
                  <c:v>-1.25000000000001</c:v>
                </c:pt>
                <c:pt idx="36">
                  <c:v>-1.2000000000000099</c:v>
                </c:pt>
                <c:pt idx="37">
                  <c:v>-1.1500000000000099</c:v>
                </c:pt>
                <c:pt idx="38">
                  <c:v>-1.1000000000000101</c:v>
                </c:pt>
                <c:pt idx="39">
                  <c:v>-1.05000000000001</c:v>
                </c:pt>
                <c:pt idx="40">
                  <c:v>-1.00000000000001</c:v>
                </c:pt>
                <c:pt idx="41">
                  <c:v>-0.95000000000000995</c:v>
                </c:pt>
                <c:pt idx="42">
                  <c:v>-0.90000000000001001</c:v>
                </c:pt>
                <c:pt idx="43">
                  <c:v>-0.85000000000000997</c:v>
                </c:pt>
                <c:pt idx="44">
                  <c:v>-0.80000000000001004</c:v>
                </c:pt>
                <c:pt idx="45">
                  <c:v>-0.75000000000000999</c:v>
                </c:pt>
                <c:pt idx="46">
                  <c:v>-0.70000000000000995</c:v>
                </c:pt>
                <c:pt idx="47">
                  <c:v>-0.65000000000001001</c:v>
                </c:pt>
                <c:pt idx="48">
                  <c:v>-0.60000000000000997</c:v>
                </c:pt>
                <c:pt idx="49">
                  <c:v>-0.55000000000001004</c:v>
                </c:pt>
                <c:pt idx="50">
                  <c:v>-0.50000000000000999</c:v>
                </c:pt>
                <c:pt idx="51">
                  <c:v>-0.45000000000001</c:v>
                </c:pt>
                <c:pt idx="52">
                  <c:v>-0.40000000000001001</c:v>
                </c:pt>
                <c:pt idx="53">
                  <c:v>-0.35000000000001003</c:v>
                </c:pt>
                <c:pt idx="54">
                  <c:v>-0.30000000000000998</c:v>
                </c:pt>
                <c:pt idx="55">
                  <c:v>-0.25000000000000999</c:v>
                </c:pt>
                <c:pt idx="56">
                  <c:v>-0.20000000000001</c:v>
                </c:pt>
                <c:pt idx="57">
                  <c:v>-0.15000000000000999</c:v>
                </c:pt>
                <c:pt idx="58">
                  <c:v>-0.10000000000001</c:v>
                </c:pt>
                <c:pt idx="59">
                  <c:v>-5.0000000000010002E-2</c:v>
                </c:pt>
                <c:pt idx="60">
                  <c:v>0</c:v>
                </c:pt>
                <c:pt idx="61">
                  <c:v>4.9999999999990101E-2</c:v>
                </c:pt>
                <c:pt idx="62">
                  <c:v>9.9999999999989903E-2</c:v>
                </c:pt>
                <c:pt idx="63">
                  <c:v>0.14999999999999</c:v>
                </c:pt>
                <c:pt idx="64">
                  <c:v>0.19999999999998999</c:v>
                </c:pt>
                <c:pt idx="65">
                  <c:v>0.24999999999999001</c:v>
                </c:pt>
                <c:pt idx="66">
                  <c:v>0.29999999999999</c:v>
                </c:pt>
                <c:pt idx="67">
                  <c:v>0.34999999999998999</c:v>
                </c:pt>
                <c:pt idx="68">
                  <c:v>0.39999999999998997</c:v>
                </c:pt>
                <c:pt idx="69">
                  <c:v>0.44999999999999002</c:v>
                </c:pt>
                <c:pt idx="70">
                  <c:v>0.49999999999999001</c:v>
                </c:pt>
                <c:pt idx="71">
                  <c:v>0.54999999999999005</c:v>
                </c:pt>
                <c:pt idx="72">
                  <c:v>0.59999999999998999</c:v>
                </c:pt>
                <c:pt idx="73">
                  <c:v>0.64999999999999003</c:v>
                </c:pt>
                <c:pt idx="74">
                  <c:v>0.69999999999998996</c:v>
                </c:pt>
                <c:pt idx="75">
                  <c:v>0.74999999999999001</c:v>
                </c:pt>
                <c:pt idx="76">
                  <c:v>0.79999999999999005</c:v>
                </c:pt>
                <c:pt idx="77">
                  <c:v>0.84999999999998999</c:v>
                </c:pt>
                <c:pt idx="78">
                  <c:v>0.89999999999999003</c:v>
                </c:pt>
                <c:pt idx="79">
                  <c:v>0.94999999999998996</c:v>
                </c:pt>
                <c:pt idx="80">
                  <c:v>0.99999999999999001</c:v>
                </c:pt>
                <c:pt idx="81">
                  <c:v>1.0499999999999901</c:v>
                </c:pt>
                <c:pt idx="82">
                  <c:v>1.0999999999999901</c:v>
                </c:pt>
                <c:pt idx="83">
                  <c:v>1.1499999999999899</c:v>
                </c:pt>
                <c:pt idx="84">
                  <c:v>1.19999999999999</c:v>
                </c:pt>
                <c:pt idx="85">
                  <c:v>1.24999999999998</c:v>
                </c:pt>
                <c:pt idx="86">
                  <c:v>1.2999999999999801</c:v>
                </c:pt>
                <c:pt idx="87">
                  <c:v>1.3499999999999801</c:v>
                </c:pt>
                <c:pt idx="88">
                  <c:v>1.3999999999999799</c:v>
                </c:pt>
                <c:pt idx="89">
                  <c:v>1.44999999999998</c:v>
                </c:pt>
                <c:pt idx="90">
                  <c:v>1.49999999999998</c:v>
                </c:pt>
                <c:pt idx="91">
                  <c:v>1.5499999999999801</c:v>
                </c:pt>
                <c:pt idx="92">
                  <c:v>1.5999999999999801</c:v>
                </c:pt>
                <c:pt idx="93">
                  <c:v>1.6499999999999799</c:v>
                </c:pt>
                <c:pt idx="94">
                  <c:v>1.69999999999998</c:v>
                </c:pt>
                <c:pt idx="95">
                  <c:v>1.74999999999998</c:v>
                </c:pt>
                <c:pt idx="96">
                  <c:v>1.7999999999999801</c:v>
                </c:pt>
                <c:pt idx="97">
                  <c:v>1.8499999999999801</c:v>
                </c:pt>
                <c:pt idx="98">
                  <c:v>1.8999999999999799</c:v>
                </c:pt>
                <c:pt idx="99">
                  <c:v>1.94999999999998</c:v>
                </c:pt>
                <c:pt idx="100">
                  <c:v>1.99999999999998</c:v>
                </c:pt>
                <c:pt idx="101">
                  <c:v>2.0499999999999798</c:v>
                </c:pt>
                <c:pt idx="102">
                  <c:v>2.0999999999999801</c:v>
                </c:pt>
                <c:pt idx="103">
                  <c:v>2.1499999999999799</c:v>
                </c:pt>
                <c:pt idx="104">
                  <c:v>2.1999999999999802</c:v>
                </c:pt>
                <c:pt idx="105">
                  <c:v>2.24999999999998</c:v>
                </c:pt>
                <c:pt idx="106">
                  <c:v>2.2999999999999798</c:v>
                </c:pt>
                <c:pt idx="107">
                  <c:v>2.3499999999999801</c:v>
                </c:pt>
                <c:pt idx="108">
                  <c:v>2.3999999999999799</c:v>
                </c:pt>
                <c:pt idx="109">
                  <c:v>2.4499999999999802</c:v>
                </c:pt>
                <c:pt idx="110">
                  <c:v>2.49999999999998</c:v>
                </c:pt>
                <c:pt idx="111">
                  <c:v>2.5499999999999798</c:v>
                </c:pt>
                <c:pt idx="112">
                  <c:v>2.5999999999999801</c:v>
                </c:pt>
                <c:pt idx="113">
                  <c:v>2.6499999999999799</c:v>
                </c:pt>
                <c:pt idx="114">
                  <c:v>2.6999999999999802</c:v>
                </c:pt>
                <c:pt idx="115">
                  <c:v>2.74999999999998</c:v>
                </c:pt>
                <c:pt idx="116">
                  <c:v>2.7999999999999798</c:v>
                </c:pt>
                <c:pt idx="117">
                  <c:v>2.8499999999999801</c:v>
                </c:pt>
                <c:pt idx="118">
                  <c:v>2.8999999999999799</c:v>
                </c:pt>
                <c:pt idx="119">
                  <c:v>2.9499999999999802</c:v>
                </c:pt>
                <c:pt idx="120">
                  <c:v>2.99999999999998</c:v>
                </c:pt>
              </c:numCache>
            </c:numRef>
          </c:cat>
          <c:val>
            <c:numRef>
              <c:f>'normales igual media'!$K$6:$K$126</c:f>
              <c:numCache>
                <c:formatCode>0.0000</c:formatCode>
                <c:ptCount val="121"/>
                <c:pt idx="0">
                  <c:v>4.9233409459079348E-5</c:v>
                </c:pt>
                <c:pt idx="1">
                  <c:v>6.6292213515633662E-5</c:v>
                </c:pt>
                <c:pt idx="2">
                  <c:v>8.8816500314718391E-5</c:v>
                </c:pt>
                <c:pt idx="3">
                  <c:v>1.1840044099841116E-4</c:v>
                </c:pt>
                <c:pt idx="4">
                  <c:v>1.5705129113017068E-4</c:v>
                </c:pt>
                <c:pt idx="5">
                  <c:v>2.0728039607884958E-4</c:v>
                </c:pt>
                <c:pt idx="6">
                  <c:v>2.7220962431133872E-4</c:v>
                </c:pt>
                <c:pt idx="7">
                  <c:v>3.5569458206770132E-4</c:v>
                </c:pt>
                <c:pt idx="8">
                  <c:v>4.6246572545945104E-4</c:v>
                </c:pt>
                <c:pt idx="9">
                  <c:v>5.9828812188596366E-4</c:v>
                </c:pt>
                <c:pt idx="10">
                  <c:v>7.701401005718861E-4</c:v>
                </c:pt>
                <c:pt idx="11">
                  <c:v>9.8641035256061727E-4</c:v>
                </c:pt>
                <c:pt idx="12">
                  <c:v>1.2571121778015568E-3</c:v>
                </c:pt>
                <c:pt idx="13">
                  <c:v>1.5941125208312815E-3</c:v>
                </c:pt>
                <c:pt idx="14">
                  <c:v>2.0113721847053218E-3</c:v>
                </c:pt>
                <c:pt idx="15">
                  <c:v>2.5251921734028094E-3</c:v>
                </c:pt>
                <c:pt idx="16">
                  <c:v>3.1544595068293334E-3</c:v>
                </c:pt>
                <c:pt idx="17">
                  <c:v>3.9208841157708724E-3</c:v>
                </c:pt>
                <c:pt idx="18">
                  <c:v>4.8492166096017969E-3</c:v>
                </c:pt>
                <c:pt idx="19">
                  <c:v>5.9674348882390281E-3</c:v>
                </c:pt>
                <c:pt idx="20">
                  <c:v>7.3068858312126412E-3</c:v>
                </c:pt>
                <c:pt idx="21">
                  <c:v>8.9023667478411554E-3</c:v>
                </c:pt>
                <c:pt idx="22">
                  <c:v>1.0792130035794283E-2</c:v>
                </c:pt>
                <c:pt idx="23">
                  <c:v>1.3017793704859788E-2</c:v>
                </c:pt>
                <c:pt idx="24">
                  <c:v>1.5624140218767121E-2</c:v>
                </c:pt>
                <c:pt idx="25">
                  <c:v>1.8658786629853968E-2</c:v>
                </c:pt>
                <c:pt idx="26">
                  <c:v>2.2171710359123187E-2</c:v>
                </c:pt>
                <c:pt idx="27">
                  <c:v>2.621461731845354E-2</c:v>
                </c:pt>
                <c:pt idx="28">
                  <c:v>3.0840142463070565E-2</c:v>
                </c:pt>
                <c:pt idx="29">
                  <c:v>3.6100877340683457E-2</c:v>
                </c:pt>
                <c:pt idx="30">
                  <c:v>4.2048224757563354E-2</c:v>
                </c:pt>
                <c:pt idx="31">
                  <c:v>4.8731087239542621E-2</c:v>
                </c:pt>
                <c:pt idx="32">
                  <c:v>5.6194403388681001E-2</c:v>
                </c:pt>
                <c:pt idx="33">
                  <c:v>6.4477554314255406E-2</c:v>
                </c:pt>
                <c:pt idx="34">
                  <c:v>7.3612670769336155E-2</c:v>
                </c:pt>
                <c:pt idx="35">
                  <c:v>8.3622880104784483E-2</c:v>
                </c:pt>
                <c:pt idx="36">
                  <c:v>9.4520540258094587E-2</c:v>
                </c:pt>
                <c:pt idx="37">
                  <c:v>0.10630551528063616</c:v>
                </c:pt>
                <c:pt idx="38">
                  <c:v>0.11896355290737769</c:v>
                </c:pt>
                <c:pt idx="39">
                  <c:v>0.1324648289243022</c:v>
                </c:pt>
                <c:pt idx="40">
                  <c:v>0.1467627251563354</c:v>
                </c:pt>
                <c:pt idx="41">
                  <c:v>0.16179290740735811</c:v>
                </c:pt>
                <c:pt idx="42">
                  <c:v>0.17747276634638071</c:v>
                </c:pt>
                <c:pt idx="43">
                  <c:v>0.19370127797804884</c:v>
                </c:pt>
                <c:pt idx="44">
                  <c:v>0.21035933092761119</c:v>
                </c:pt>
                <c:pt idx="45">
                  <c:v>0.22731055543224729</c:v>
                </c:pt>
                <c:pt idx="46">
                  <c:v>0.24440267394910997</c:v>
                </c:pt>
                <c:pt idx="47">
                  <c:v>0.26146937611739796</c:v>
                </c:pt>
                <c:pt idx="48">
                  <c:v>0.2783327020536801</c:v>
                </c:pt>
                <c:pt idx="49">
                  <c:v>0.29480589835679039</c:v>
                </c:pt>
                <c:pt idx="50">
                  <c:v>0.31069669159408658</c:v>
                </c:pt>
                <c:pt idx="51">
                  <c:v>0.32581090534109075</c:v>
                </c:pt>
                <c:pt idx="52">
                  <c:v>0.33995632997453895</c:v>
                </c:pt>
                <c:pt idx="53">
                  <c:v>0.35294674026347439</c:v>
                </c:pt>
                <c:pt idx="54">
                  <c:v>0.36460594516685185</c:v>
                </c:pt>
                <c:pt idx="55">
                  <c:v>0.37477174779581046</c:v>
                </c:pt>
                <c:pt idx="56">
                  <c:v>0.38329969172077361</c:v>
                </c:pt>
                <c:pt idx="57">
                  <c:v>0.39006647296879271</c:v>
                </c:pt>
                <c:pt idx="58">
                  <c:v>0.39497290519665723</c:v>
                </c:pt>
                <c:pt idx="59">
                  <c:v>0.39794633842227339</c:v>
                </c:pt>
                <c:pt idx="60">
                  <c:v>0.39894244888760372</c:v>
                </c:pt>
                <c:pt idx="61">
                  <c:v>0.39794633842227423</c:v>
                </c:pt>
                <c:pt idx="62">
                  <c:v>0.39497290519665884</c:v>
                </c:pt>
                <c:pt idx="63">
                  <c:v>0.39006647296879504</c:v>
                </c:pt>
                <c:pt idx="64">
                  <c:v>0.38329969172077666</c:v>
                </c:pt>
                <c:pt idx="65">
                  <c:v>0.37477174779581418</c:v>
                </c:pt>
                <c:pt idx="66">
                  <c:v>0.36460594516685618</c:v>
                </c:pt>
                <c:pt idx="67">
                  <c:v>0.35294674026347933</c:v>
                </c:pt>
                <c:pt idx="68">
                  <c:v>0.33995632997454439</c:v>
                </c:pt>
                <c:pt idx="69">
                  <c:v>0.32581090534109658</c:v>
                </c:pt>
                <c:pt idx="70">
                  <c:v>0.31069669159409274</c:v>
                </c:pt>
                <c:pt idx="71">
                  <c:v>0.29480589835679688</c:v>
                </c:pt>
                <c:pt idx="72">
                  <c:v>0.27833270205368676</c:v>
                </c:pt>
                <c:pt idx="73">
                  <c:v>0.26146937611740473</c:v>
                </c:pt>
                <c:pt idx="74">
                  <c:v>0.2444026739491168</c:v>
                </c:pt>
                <c:pt idx="75">
                  <c:v>0.22731055543225412</c:v>
                </c:pt>
                <c:pt idx="76">
                  <c:v>0.21035933092761785</c:v>
                </c:pt>
                <c:pt idx="77">
                  <c:v>0.19370127797805542</c:v>
                </c:pt>
                <c:pt idx="78">
                  <c:v>0.17747276634638709</c:v>
                </c:pt>
                <c:pt idx="79">
                  <c:v>0.16179290740736424</c:v>
                </c:pt>
                <c:pt idx="80">
                  <c:v>0.14676272515634126</c:v>
                </c:pt>
                <c:pt idx="81">
                  <c:v>0.13246482892430778</c:v>
                </c:pt>
                <c:pt idx="82">
                  <c:v>0.11896355290738292</c:v>
                </c:pt>
                <c:pt idx="83">
                  <c:v>0.10630551528064106</c:v>
                </c:pt>
                <c:pt idx="84">
                  <c:v>9.4520540258099139E-2</c:v>
                </c:pt>
                <c:pt idx="85">
                  <c:v>8.3622880104790728E-2</c:v>
                </c:pt>
                <c:pt idx="86">
                  <c:v>7.3612670769341887E-2</c:v>
                </c:pt>
                <c:pt idx="87">
                  <c:v>6.4477554314260624E-2</c:v>
                </c:pt>
                <c:pt idx="88">
                  <c:v>5.6194403388685719E-2</c:v>
                </c:pt>
                <c:pt idx="89">
                  <c:v>4.8731087239546868E-2</c:v>
                </c:pt>
                <c:pt idx="90">
                  <c:v>4.204822475756715E-2</c:v>
                </c:pt>
                <c:pt idx="91">
                  <c:v>3.6100877340686816E-2</c:v>
                </c:pt>
                <c:pt idx="92">
                  <c:v>3.0840142463072536E-2</c:v>
                </c:pt>
                <c:pt idx="93">
                  <c:v>2.6214617318455261E-2</c:v>
                </c:pt>
                <c:pt idx="94">
                  <c:v>2.2171710359124693E-2</c:v>
                </c:pt>
                <c:pt idx="95">
                  <c:v>1.8658786629855279E-2</c:v>
                </c:pt>
                <c:pt idx="96">
                  <c:v>1.5624140218768245E-2</c:v>
                </c:pt>
                <c:pt idx="97">
                  <c:v>1.3017793704860749E-2</c:v>
                </c:pt>
                <c:pt idx="98">
                  <c:v>1.0792130035795102E-2</c:v>
                </c:pt>
                <c:pt idx="99">
                  <c:v>8.9023667478418458E-3</c:v>
                </c:pt>
                <c:pt idx="100">
                  <c:v>7.3068858312132258E-3</c:v>
                </c:pt>
                <c:pt idx="101">
                  <c:v>5.9674348882395208E-3</c:v>
                </c:pt>
                <c:pt idx="102">
                  <c:v>4.849216609602202E-3</c:v>
                </c:pt>
                <c:pt idx="103">
                  <c:v>3.9208841157712098E-3</c:v>
                </c:pt>
                <c:pt idx="104">
                  <c:v>3.1544595068296109E-3</c:v>
                </c:pt>
                <c:pt idx="105">
                  <c:v>2.5251921734030353E-3</c:v>
                </c:pt>
                <c:pt idx="106">
                  <c:v>2.0113721847055057E-3</c:v>
                </c:pt>
                <c:pt idx="107">
                  <c:v>1.5941125208314318E-3</c:v>
                </c:pt>
                <c:pt idx="108">
                  <c:v>1.2571121778016774E-3</c:v>
                </c:pt>
                <c:pt idx="109">
                  <c:v>9.8641035256071441E-4</c:v>
                </c:pt>
                <c:pt idx="110">
                  <c:v>7.7014010057196265E-4</c:v>
                </c:pt>
                <c:pt idx="111">
                  <c:v>5.982881218860247E-4</c:v>
                </c:pt>
                <c:pt idx="112">
                  <c:v>4.6246572545949918E-4</c:v>
                </c:pt>
                <c:pt idx="113">
                  <c:v>3.5569458206773926E-4</c:v>
                </c:pt>
                <c:pt idx="114">
                  <c:v>2.7220962431136794E-4</c:v>
                </c:pt>
                <c:pt idx="115">
                  <c:v>2.072803960788724E-4</c:v>
                </c:pt>
                <c:pt idx="116">
                  <c:v>1.5705129113018827E-4</c:v>
                </c:pt>
                <c:pt idx="117">
                  <c:v>1.1840044099842463E-4</c:v>
                </c:pt>
                <c:pt idx="118">
                  <c:v>8.8816500314728799E-5</c:v>
                </c:pt>
                <c:pt idx="119">
                  <c:v>6.6292213515641441E-5</c:v>
                </c:pt>
                <c:pt idx="120">
                  <c:v>4.9233409459085291E-5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A4-462D-9AF7-E9237F5F3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142512"/>
        <c:axId val="1"/>
      </c:lineChart>
      <c:catAx>
        <c:axId val="20014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5"/>
        </c:scaling>
        <c:delete val="1"/>
        <c:axPos val="l"/>
        <c:numFmt formatCode="0.0000" sourceLinked="1"/>
        <c:majorTickMark val="out"/>
        <c:minorTickMark val="none"/>
        <c:tickLblPos val="nextTo"/>
        <c:crossAx val="200142512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7042" cap="rnd" cmpd="sng" algn="ctr">
      <a:solidFill>
        <a:srgbClr val="C0C0C0"/>
      </a:solidFill>
      <a:prstDash val="solid"/>
    </a:ln>
    <a:effectLst/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A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1171856683517"/>
          <c:y val="5.9994750675418332E-2"/>
          <c:w val="0.81089981689232449"/>
          <c:h val="0.73667774333526981"/>
        </c:manualLayout>
      </c:layout>
      <c:lineChart>
        <c:grouping val="standard"/>
        <c:varyColors val="0"/>
        <c:ser>
          <c:idx val="0"/>
          <c:order val="0"/>
          <c:tx>
            <c:strRef>
              <c:f>'normales igual media'!$K$5</c:f>
              <c:strCache>
                <c:ptCount val="1"/>
                <c:pt idx="0">
                  <c:v>y1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diamond"/>
            <c:size val="2"/>
            <c:spPr>
              <a:solidFill>
                <a:srgbClr val="FF0000"/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numRef>
              <c:f>'normales igual media'!$I$6:$I$126</c:f>
              <c:numCache>
                <c:formatCode>General</c:formatCode>
                <c:ptCount val="121"/>
                <c:pt idx="0">
                  <c:v>-3</c:v>
                </c:pt>
                <c:pt idx="1">
                  <c:v>-2.95</c:v>
                </c:pt>
                <c:pt idx="2">
                  <c:v>-2.9</c:v>
                </c:pt>
                <c:pt idx="3">
                  <c:v>-2.85</c:v>
                </c:pt>
                <c:pt idx="4">
                  <c:v>-2.8</c:v>
                </c:pt>
                <c:pt idx="5">
                  <c:v>-2.75</c:v>
                </c:pt>
                <c:pt idx="6">
                  <c:v>-2.7</c:v>
                </c:pt>
                <c:pt idx="7">
                  <c:v>-2.65</c:v>
                </c:pt>
                <c:pt idx="8">
                  <c:v>-2.6</c:v>
                </c:pt>
                <c:pt idx="9">
                  <c:v>-2.5499999999999998</c:v>
                </c:pt>
                <c:pt idx="10">
                  <c:v>-2.5</c:v>
                </c:pt>
                <c:pt idx="11">
                  <c:v>-2.4500000000000002</c:v>
                </c:pt>
                <c:pt idx="12">
                  <c:v>-2.4</c:v>
                </c:pt>
                <c:pt idx="13">
                  <c:v>-2.35</c:v>
                </c:pt>
                <c:pt idx="14">
                  <c:v>-2.2999999999999998</c:v>
                </c:pt>
                <c:pt idx="15">
                  <c:v>-2.25</c:v>
                </c:pt>
                <c:pt idx="16">
                  <c:v>-2.2000000000000002</c:v>
                </c:pt>
                <c:pt idx="17">
                  <c:v>-2.15</c:v>
                </c:pt>
                <c:pt idx="18">
                  <c:v>-2.1</c:v>
                </c:pt>
                <c:pt idx="19">
                  <c:v>-2.0499999999999998</c:v>
                </c:pt>
                <c:pt idx="20">
                  <c:v>-2</c:v>
                </c:pt>
                <c:pt idx="21">
                  <c:v>-1.95</c:v>
                </c:pt>
                <c:pt idx="22">
                  <c:v>-1.9</c:v>
                </c:pt>
                <c:pt idx="23">
                  <c:v>-1.85</c:v>
                </c:pt>
                <c:pt idx="24">
                  <c:v>-1.8</c:v>
                </c:pt>
                <c:pt idx="25">
                  <c:v>-1.75</c:v>
                </c:pt>
                <c:pt idx="26">
                  <c:v>-1.7</c:v>
                </c:pt>
                <c:pt idx="27">
                  <c:v>-1.65</c:v>
                </c:pt>
                <c:pt idx="28">
                  <c:v>-1.6</c:v>
                </c:pt>
                <c:pt idx="29">
                  <c:v>-1.55000000000001</c:v>
                </c:pt>
                <c:pt idx="30">
                  <c:v>-1.50000000000001</c:v>
                </c:pt>
                <c:pt idx="31">
                  <c:v>-1.4500000000000099</c:v>
                </c:pt>
                <c:pt idx="32">
                  <c:v>-1.4000000000000099</c:v>
                </c:pt>
                <c:pt idx="33">
                  <c:v>-1.3500000000000101</c:v>
                </c:pt>
                <c:pt idx="34">
                  <c:v>-1.30000000000001</c:v>
                </c:pt>
                <c:pt idx="35">
                  <c:v>-1.25000000000001</c:v>
                </c:pt>
                <c:pt idx="36">
                  <c:v>-1.2000000000000099</c:v>
                </c:pt>
                <c:pt idx="37">
                  <c:v>-1.1500000000000099</c:v>
                </c:pt>
                <c:pt idx="38">
                  <c:v>-1.1000000000000101</c:v>
                </c:pt>
                <c:pt idx="39">
                  <c:v>-1.05000000000001</c:v>
                </c:pt>
                <c:pt idx="40">
                  <c:v>-1.00000000000001</c:v>
                </c:pt>
                <c:pt idx="41">
                  <c:v>-0.95000000000000995</c:v>
                </c:pt>
                <c:pt idx="42">
                  <c:v>-0.90000000000001001</c:v>
                </c:pt>
                <c:pt idx="43">
                  <c:v>-0.85000000000000997</c:v>
                </c:pt>
                <c:pt idx="44">
                  <c:v>-0.80000000000001004</c:v>
                </c:pt>
                <c:pt idx="45">
                  <c:v>-0.75000000000000999</c:v>
                </c:pt>
                <c:pt idx="46">
                  <c:v>-0.70000000000000995</c:v>
                </c:pt>
                <c:pt idx="47">
                  <c:v>-0.65000000000001001</c:v>
                </c:pt>
                <c:pt idx="48">
                  <c:v>-0.60000000000000997</c:v>
                </c:pt>
                <c:pt idx="49">
                  <c:v>-0.55000000000001004</c:v>
                </c:pt>
                <c:pt idx="50">
                  <c:v>-0.50000000000000999</c:v>
                </c:pt>
                <c:pt idx="51">
                  <c:v>-0.45000000000001</c:v>
                </c:pt>
                <c:pt idx="52">
                  <c:v>-0.40000000000001001</c:v>
                </c:pt>
                <c:pt idx="53">
                  <c:v>-0.35000000000001003</c:v>
                </c:pt>
                <c:pt idx="54">
                  <c:v>-0.30000000000000998</c:v>
                </c:pt>
                <c:pt idx="55">
                  <c:v>-0.25000000000000999</c:v>
                </c:pt>
                <c:pt idx="56">
                  <c:v>-0.20000000000001</c:v>
                </c:pt>
                <c:pt idx="57">
                  <c:v>-0.15000000000000999</c:v>
                </c:pt>
                <c:pt idx="58">
                  <c:v>-0.10000000000001</c:v>
                </c:pt>
                <c:pt idx="59">
                  <c:v>-5.0000000000010002E-2</c:v>
                </c:pt>
                <c:pt idx="60">
                  <c:v>0</c:v>
                </c:pt>
                <c:pt idx="61">
                  <c:v>4.9999999999990101E-2</c:v>
                </c:pt>
                <c:pt idx="62">
                  <c:v>9.9999999999989903E-2</c:v>
                </c:pt>
                <c:pt idx="63">
                  <c:v>0.14999999999999</c:v>
                </c:pt>
                <c:pt idx="64">
                  <c:v>0.19999999999998999</c:v>
                </c:pt>
                <c:pt idx="65">
                  <c:v>0.24999999999999001</c:v>
                </c:pt>
                <c:pt idx="66">
                  <c:v>0.29999999999999</c:v>
                </c:pt>
                <c:pt idx="67">
                  <c:v>0.34999999999998999</c:v>
                </c:pt>
                <c:pt idx="68">
                  <c:v>0.39999999999998997</c:v>
                </c:pt>
                <c:pt idx="69">
                  <c:v>0.44999999999999002</c:v>
                </c:pt>
                <c:pt idx="70">
                  <c:v>0.49999999999999001</c:v>
                </c:pt>
                <c:pt idx="71">
                  <c:v>0.54999999999999005</c:v>
                </c:pt>
                <c:pt idx="72">
                  <c:v>0.59999999999998999</c:v>
                </c:pt>
                <c:pt idx="73">
                  <c:v>0.64999999999999003</c:v>
                </c:pt>
                <c:pt idx="74">
                  <c:v>0.69999999999998996</c:v>
                </c:pt>
                <c:pt idx="75">
                  <c:v>0.74999999999999001</c:v>
                </c:pt>
                <c:pt idx="76">
                  <c:v>0.79999999999999005</c:v>
                </c:pt>
                <c:pt idx="77">
                  <c:v>0.84999999999998999</c:v>
                </c:pt>
                <c:pt idx="78">
                  <c:v>0.89999999999999003</c:v>
                </c:pt>
                <c:pt idx="79">
                  <c:v>0.94999999999998996</c:v>
                </c:pt>
                <c:pt idx="80">
                  <c:v>0.99999999999999001</c:v>
                </c:pt>
                <c:pt idx="81">
                  <c:v>1.0499999999999901</c:v>
                </c:pt>
                <c:pt idx="82">
                  <c:v>1.0999999999999901</c:v>
                </c:pt>
                <c:pt idx="83">
                  <c:v>1.1499999999999899</c:v>
                </c:pt>
                <c:pt idx="84">
                  <c:v>1.19999999999999</c:v>
                </c:pt>
                <c:pt idx="85">
                  <c:v>1.24999999999998</c:v>
                </c:pt>
                <c:pt idx="86">
                  <c:v>1.2999999999999801</c:v>
                </c:pt>
                <c:pt idx="87">
                  <c:v>1.3499999999999801</c:v>
                </c:pt>
                <c:pt idx="88">
                  <c:v>1.3999999999999799</c:v>
                </c:pt>
                <c:pt idx="89">
                  <c:v>1.44999999999998</c:v>
                </c:pt>
                <c:pt idx="90">
                  <c:v>1.49999999999998</c:v>
                </c:pt>
                <c:pt idx="91">
                  <c:v>1.5499999999999801</c:v>
                </c:pt>
                <c:pt idx="92">
                  <c:v>1.5999999999999801</c:v>
                </c:pt>
                <c:pt idx="93">
                  <c:v>1.6499999999999799</c:v>
                </c:pt>
                <c:pt idx="94">
                  <c:v>1.69999999999998</c:v>
                </c:pt>
                <c:pt idx="95">
                  <c:v>1.74999999999998</c:v>
                </c:pt>
                <c:pt idx="96">
                  <c:v>1.7999999999999801</c:v>
                </c:pt>
                <c:pt idx="97">
                  <c:v>1.8499999999999801</c:v>
                </c:pt>
                <c:pt idx="98">
                  <c:v>1.8999999999999799</c:v>
                </c:pt>
                <c:pt idx="99">
                  <c:v>1.94999999999998</c:v>
                </c:pt>
                <c:pt idx="100">
                  <c:v>1.99999999999998</c:v>
                </c:pt>
                <c:pt idx="101">
                  <c:v>2.0499999999999798</c:v>
                </c:pt>
                <c:pt idx="102">
                  <c:v>2.0999999999999801</c:v>
                </c:pt>
                <c:pt idx="103">
                  <c:v>2.1499999999999799</c:v>
                </c:pt>
                <c:pt idx="104">
                  <c:v>2.1999999999999802</c:v>
                </c:pt>
                <c:pt idx="105">
                  <c:v>2.24999999999998</c:v>
                </c:pt>
                <c:pt idx="106">
                  <c:v>2.2999999999999798</c:v>
                </c:pt>
                <c:pt idx="107">
                  <c:v>2.3499999999999801</c:v>
                </c:pt>
                <c:pt idx="108">
                  <c:v>2.3999999999999799</c:v>
                </c:pt>
                <c:pt idx="109">
                  <c:v>2.4499999999999802</c:v>
                </c:pt>
                <c:pt idx="110">
                  <c:v>2.49999999999998</c:v>
                </c:pt>
                <c:pt idx="111">
                  <c:v>2.5499999999999798</c:v>
                </c:pt>
                <c:pt idx="112">
                  <c:v>2.5999999999999801</c:v>
                </c:pt>
                <c:pt idx="113">
                  <c:v>2.6499999999999799</c:v>
                </c:pt>
                <c:pt idx="114">
                  <c:v>2.6999999999999802</c:v>
                </c:pt>
                <c:pt idx="115">
                  <c:v>2.74999999999998</c:v>
                </c:pt>
                <c:pt idx="116">
                  <c:v>2.7999999999999798</c:v>
                </c:pt>
                <c:pt idx="117">
                  <c:v>2.8499999999999801</c:v>
                </c:pt>
                <c:pt idx="118">
                  <c:v>2.8999999999999799</c:v>
                </c:pt>
                <c:pt idx="119">
                  <c:v>2.9499999999999802</c:v>
                </c:pt>
                <c:pt idx="120">
                  <c:v>2.99999999999998</c:v>
                </c:pt>
              </c:numCache>
            </c:numRef>
          </c:cat>
          <c:val>
            <c:numRef>
              <c:f>'normales igual media'!$K$6:$K$126</c:f>
              <c:numCache>
                <c:formatCode>0.0000</c:formatCode>
                <c:ptCount val="121"/>
                <c:pt idx="0">
                  <c:v>4.9233409459079348E-5</c:v>
                </c:pt>
                <c:pt idx="1">
                  <c:v>6.6292213515633662E-5</c:v>
                </c:pt>
                <c:pt idx="2">
                  <c:v>8.8816500314718391E-5</c:v>
                </c:pt>
                <c:pt idx="3">
                  <c:v>1.1840044099841116E-4</c:v>
                </c:pt>
                <c:pt idx="4">
                  <c:v>1.5705129113017068E-4</c:v>
                </c:pt>
                <c:pt idx="5">
                  <c:v>2.0728039607884958E-4</c:v>
                </c:pt>
                <c:pt idx="6">
                  <c:v>2.7220962431133872E-4</c:v>
                </c:pt>
                <c:pt idx="7">
                  <c:v>3.5569458206770132E-4</c:v>
                </c:pt>
                <c:pt idx="8">
                  <c:v>4.6246572545945104E-4</c:v>
                </c:pt>
                <c:pt idx="9">
                  <c:v>5.9828812188596366E-4</c:v>
                </c:pt>
                <c:pt idx="10">
                  <c:v>7.701401005718861E-4</c:v>
                </c:pt>
                <c:pt idx="11">
                  <c:v>9.8641035256061727E-4</c:v>
                </c:pt>
                <c:pt idx="12">
                  <c:v>1.2571121778015568E-3</c:v>
                </c:pt>
                <c:pt idx="13">
                  <c:v>1.5941125208312815E-3</c:v>
                </c:pt>
                <c:pt idx="14">
                  <c:v>2.0113721847053218E-3</c:v>
                </c:pt>
                <c:pt idx="15">
                  <c:v>2.5251921734028094E-3</c:v>
                </c:pt>
                <c:pt idx="16">
                  <c:v>3.1544595068293334E-3</c:v>
                </c:pt>
                <c:pt idx="17">
                  <c:v>3.9208841157708724E-3</c:v>
                </c:pt>
                <c:pt idx="18">
                  <c:v>4.8492166096017969E-3</c:v>
                </c:pt>
                <c:pt idx="19">
                  <c:v>5.9674348882390281E-3</c:v>
                </c:pt>
                <c:pt idx="20">
                  <c:v>7.3068858312126412E-3</c:v>
                </c:pt>
                <c:pt idx="21">
                  <c:v>8.9023667478411554E-3</c:v>
                </c:pt>
                <c:pt idx="22">
                  <c:v>1.0792130035794283E-2</c:v>
                </c:pt>
                <c:pt idx="23">
                  <c:v>1.3017793704859788E-2</c:v>
                </c:pt>
                <c:pt idx="24">
                  <c:v>1.5624140218767121E-2</c:v>
                </c:pt>
                <c:pt idx="25">
                  <c:v>1.8658786629853968E-2</c:v>
                </c:pt>
                <c:pt idx="26">
                  <c:v>2.2171710359123187E-2</c:v>
                </c:pt>
                <c:pt idx="27">
                  <c:v>2.621461731845354E-2</c:v>
                </c:pt>
                <c:pt idx="28">
                  <c:v>3.0840142463070565E-2</c:v>
                </c:pt>
                <c:pt idx="29">
                  <c:v>3.6100877340683457E-2</c:v>
                </c:pt>
                <c:pt idx="30">
                  <c:v>4.2048224757563354E-2</c:v>
                </c:pt>
                <c:pt idx="31">
                  <c:v>4.8731087239542621E-2</c:v>
                </c:pt>
                <c:pt idx="32">
                  <c:v>5.6194403388681001E-2</c:v>
                </c:pt>
                <c:pt idx="33">
                  <c:v>6.4477554314255406E-2</c:v>
                </c:pt>
                <c:pt idx="34">
                  <c:v>7.3612670769336155E-2</c:v>
                </c:pt>
                <c:pt idx="35">
                  <c:v>8.3622880104784483E-2</c:v>
                </c:pt>
                <c:pt idx="36">
                  <c:v>9.4520540258094587E-2</c:v>
                </c:pt>
                <c:pt idx="37">
                  <c:v>0.10630551528063616</c:v>
                </c:pt>
                <c:pt idx="38">
                  <c:v>0.11896355290737769</c:v>
                </c:pt>
                <c:pt idx="39">
                  <c:v>0.1324648289243022</c:v>
                </c:pt>
                <c:pt idx="40">
                  <c:v>0.1467627251563354</c:v>
                </c:pt>
                <c:pt idx="41">
                  <c:v>0.16179290740735811</c:v>
                </c:pt>
                <c:pt idx="42">
                  <c:v>0.17747276634638071</c:v>
                </c:pt>
                <c:pt idx="43">
                  <c:v>0.19370127797804884</c:v>
                </c:pt>
                <c:pt idx="44">
                  <c:v>0.21035933092761119</c:v>
                </c:pt>
                <c:pt idx="45">
                  <c:v>0.22731055543224729</c:v>
                </c:pt>
                <c:pt idx="46">
                  <c:v>0.24440267394910997</c:v>
                </c:pt>
                <c:pt idx="47">
                  <c:v>0.26146937611739796</c:v>
                </c:pt>
                <c:pt idx="48">
                  <c:v>0.2783327020536801</c:v>
                </c:pt>
                <c:pt idx="49">
                  <c:v>0.29480589835679039</c:v>
                </c:pt>
                <c:pt idx="50">
                  <c:v>0.31069669159408658</c:v>
                </c:pt>
                <c:pt idx="51">
                  <c:v>0.32581090534109075</c:v>
                </c:pt>
                <c:pt idx="52">
                  <c:v>0.33995632997453895</c:v>
                </c:pt>
                <c:pt idx="53">
                  <c:v>0.35294674026347439</c:v>
                </c:pt>
                <c:pt idx="54">
                  <c:v>0.36460594516685185</c:v>
                </c:pt>
                <c:pt idx="55">
                  <c:v>0.37477174779581046</c:v>
                </c:pt>
                <c:pt idx="56">
                  <c:v>0.38329969172077361</c:v>
                </c:pt>
                <c:pt idx="57">
                  <c:v>0.39006647296879271</c:v>
                </c:pt>
                <c:pt idx="58">
                  <c:v>0.39497290519665723</c:v>
                </c:pt>
                <c:pt idx="59">
                  <c:v>0.39794633842227339</c:v>
                </c:pt>
                <c:pt idx="60">
                  <c:v>0.39894244888760372</c:v>
                </c:pt>
                <c:pt idx="61">
                  <c:v>0.39794633842227423</c:v>
                </c:pt>
                <c:pt idx="62">
                  <c:v>0.39497290519665884</c:v>
                </c:pt>
                <c:pt idx="63">
                  <c:v>0.39006647296879504</c:v>
                </c:pt>
                <c:pt idx="64">
                  <c:v>0.38329969172077666</c:v>
                </c:pt>
                <c:pt idx="65">
                  <c:v>0.37477174779581418</c:v>
                </c:pt>
                <c:pt idx="66">
                  <c:v>0.36460594516685618</c:v>
                </c:pt>
                <c:pt idx="67">
                  <c:v>0.35294674026347933</c:v>
                </c:pt>
                <c:pt idx="68">
                  <c:v>0.33995632997454439</c:v>
                </c:pt>
                <c:pt idx="69">
                  <c:v>0.32581090534109658</c:v>
                </c:pt>
                <c:pt idx="70">
                  <c:v>0.31069669159409274</c:v>
                </c:pt>
                <c:pt idx="71">
                  <c:v>0.29480589835679688</c:v>
                </c:pt>
                <c:pt idx="72">
                  <c:v>0.27833270205368676</c:v>
                </c:pt>
                <c:pt idx="73">
                  <c:v>0.26146937611740473</c:v>
                </c:pt>
                <c:pt idx="74">
                  <c:v>0.2444026739491168</c:v>
                </c:pt>
                <c:pt idx="75">
                  <c:v>0.22731055543225412</c:v>
                </c:pt>
                <c:pt idx="76">
                  <c:v>0.21035933092761785</c:v>
                </c:pt>
                <c:pt idx="77">
                  <c:v>0.19370127797805542</c:v>
                </c:pt>
                <c:pt idx="78">
                  <c:v>0.17747276634638709</c:v>
                </c:pt>
                <c:pt idx="79">
                  <c:v>0.16179290740736424</c:v>
                </c:pt>
                <c:pt idx="80">
                  <c:v>0.14676272515634126</c:v>
                </c:pt>
                <c:pt idx="81">
                  <c:v>0.13246482892430778</c:v>
                </c:pt>
                <c:pt idx="82">
                  <c:v>0.11896355290738292</c:v>
                </c:pt>
                <c:pt idx="83">
                  <c:v>0.10630551528064106</c:v>
                </c:pt>
                <c:pt idx="84">
                  <c:v>9.4520540258099139E-2</c:v>
                </c:pt>
                <c:pt idx="85">
                  <c:v>8.3622880104790728E-2</c:v>
                </c:pt>
                <c:pt idx="86">
                  <c:v>7.3612670769341887E-2</c:v>
                </c:pt>
                <c:pt idx="87">
                  <c:v>6.4477554314260624E-2</c:v>
                </c:pt>
                <c:pt idx="88">
                  <c:v>5.6194403388685719E-2</c:v>
                </c:pt>
                <c:pt idx="89">
                  <c:v>4.8731087239546868E-2</c:v>
                </c:pt>
                <c:pt idx="90">
                  <c:v>4.204822475756715E-2</c:v>
                </c:pt>
                <c:pt idx="91">
                  <c:v>3.6100877340686816E-2</c:v>
                </c:pt>
                <c:pt idx="92">
                  <c:v>3.0840142463072536E-2</c:v>
                </c:pt>
                <c:pt idx="93">
                  <c:v>2.6214617318455261E-2</c:v>
                </c:pt>
                <c:pt idx="94">
                  <c:v>2.2171710359124693E-2</c:v>
                </c:pt>
                <c:pt idx="95">
                  <c:v>1.8658786629855279E-2</c:v>
                </c:pt>
                <c:pt idx="96">
                  <c:v>1.5624140218768245E-2</c:v>
                </c:pt>
                <c:pt idx="97">
                  <c:v>1.3017793704860749E-2</c:v>
                </c:pt>
                <c:pt idx="98">
                  <c:v>1.0792130035795102E-2</c:v>
                </c:pt>
                <c:pt idx="99">
                  <c:v>8.9023667478418458E-3</c:v>
                </c:pt>
                <c:pt idx="100">
                  <c:v>7.3068858312132258E-3</c:v>
                </c:pt>
                <c:pt idx="101">
                  <c:v>5.9674348882395208E-3</c:v>
                </c:pt>
                <c:pt idx="102">
                  <c:v>4.849216609602202E-3</c:v>
                </c:pt>
                <c:pt idx="103">
                  <c:v>3.9208841157712098E-3</c:v>
                </c:pt>
                <c:pt idx="104">
                  <c:v>3.1544595068296109E-3</c:v>
                </c:pt>
                <c:pt idx="105">
                  <c:v>2.5251921734030353E-3</c:v>
                </c:pt>
                <c:pt idx="106">
                  <c:v>2.0113721847055057E-3</c:v>
                </c:pt>
                <c:pt idx="107">
                  <c:v>1.5941125208314318E-3</c:v>
                </c:pt>
                <c:pt idx="108">
                  <c:v>1.2571121778016774E-3</c:v>
                </c:pt>
                <c:pt idx="109">
                  <c:v>9.8641035256071441E-4</c:v>
                </c:pt>
                <c:pt idx="110">
                  <c:v>7.7014010057196265E-4</c:v>
                </c:pt>
                <c:pt idx="111">
                  <c:v>5.982881218860247E-4</c:v>
                </c:pt>
                <c:pt idx="112">
                  <c:v>4.6246572545949918E-4</c:v>
                </c:pt>
                <c:pt idx="113">
                  <c:v>3.5569458206773926E-4</c:v>
                </c:pt>
                <c:pt idx="114">
                  <c:v>2.7220962431136794E-4</c:v>
                </c:pt>
                <c:pt idx="115">
                  <c:v>2.072803960788724E-4</c:v>
                </c:pt>
                <c:pt idx="116">
                  <c:v>1.5705129113018827E-4</c:v>
                </c:pt>
                <c:pt idx="117">
                  <c:v>1.1840044099842463E-4</c:v>
                </c:pt>
                <c:pt idx="118">
                  <c:v>8.8816500314728799E-5</c:v>
                </c:pt>
                <c:pt idx="119">
                  <c:v>6.6292213515641441E-5</c:v>
                </c:pt>
                <c:pt idx="120">
                  <c:v>4.9233409459085291E-5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976-4770-9DDA-7E658836E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35456"/>
        <c:axId val="57152576"/>
      </c:lineChart>
      <c:catAx>
        <c:axId val="140435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152576"/>
        <c:crosses val="autoZero"/>
        <c:auto val="1"/>
        <c:lblAlgn val="ctr"/>
        <c:lblOffset val="100"/>
        <c:noMultiLvlLbl val="0"/>
      </c:catAx>
      <c:valAx>
        <c:axId val="57152576"/>
        <c:scaling>
          <c:orientation val="minMax"/>
          <c:max val="0.5"/>
        </c:scaling>
        <c:delete val="1"/>
        <c:axPos val="l"/>
        <c:numFmt formatCode="0.0000" sourceLinked="1"/>
        <c:majorTickMark val="out"/>
        <c:minorTickMark val="none"/>
        <c:tickLblPos val="nextTo"/>
        <c:crossAx val="140435456"/>
        <c:crosses val="autoZero"/>
        <c:crossBetween val="between"/>
        <c:majorUnit val="0.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7042" cap="flat" cmpd="sng" algn="ctr">
      <a:solidFill>
        <a:srgbClr val="C0C0C0"/>
      </a:solidFill>
      <a:prstDash val="solid"/>
    </a:ln>
    <a:effectLst/>
  </c:spPr>
  <c:txPr>
    <a:bodyPr/>
    <a:lstStyle/>
    <a:p>
      <a:pPr>
        <a:defRPr sz="51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0.1269</cdr:x>
      <cdr:y>0.83837</cdr:y>
    </cdr:from>
    <cdr:to>
      <cdr:x>0.91233</cdr:x>
      <cdr:y>0.83837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xmlns="" id="{7D11D17E-5DB2-4A75-99D0-C7D4E9D9716D}"/>
            </a:ext>
          </a:extLst>
        </cdr:cNvPr>
        <cdr:cNvCxnSpPr/>
      </cdr:nvCxnSpPr>
      <cdr:spPr>
        <a:xfrm xmlns:a="http://schemas.openxmlformats.org/drawingml/2006/main" flipH="1">
          <a:off x="430315" y="1600302"/>
          <a:ext cx="26633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0.45244</cdr:x>
      <cdr:y>0.88328</cdr:y>
    </cdr:from>
    <cdr:to>
      <cdr:x>0.45244</cdr:x>
      <cdr:y>0.88328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xmlns="" id="{ADCF25DF-2E65-454A-ACA5-46C59004BB11}"/>
            </a:ext>
          </a:extLst>
        </cdr:cNvPr>
        <cdr:cNvCxnSpPr/>
      </cdr:nvCxnSpPr>
      <cdr:spPr>
        <a:xfrm xmlns:a="http://schemas.openxmlformats.org/drawingml/2006/main">
          <a:off x="1534165" y="168602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0.1269</cdr:x>
      <cdr:y>0.83837</cdr:y>
    </cdr:from>
    <cdr:to>
      <cdr:x>0.91233</cdr:x>
      <cdr:y>0.83837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7D11D17E-5DB2-4A75-99D0-C7D4E9D9716D}"/>
            </a:ext>
          </a:extLst>
        </cdr:cNvPr>
        <cdr:cNvCxnSpPr/>
      </cdr:nvCxnSpPr>
      <cdr:spPr>
        <a:xfrm xmlns:a="http://schemas.openxmlformats.org/drawingml/2006/main" flipH="1">
          <a:off x="430315" y="1600302"/>
          <a:ext cx="26633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0.45244</cdr:x>
      <cdr:y>0.88328</cdr:y>
    </cdr:from>
    <cdr:to>
      <cdr:x>0.45244</cdr:x>
      <cdr:y>0.88328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id="{ADCF25DF-2E65-454A-ACA5-46C59004BB11}"/>
            </a:ext>
          </a:extLst>
        </cdr:cNvPr>
        <cdr:cNvCxnSpPr/>
      </cdr:nvCxnSpPr>
      <cdr:spPr>
        <a:xfrm xmlns:a="http://schemas.openxmlformats.org/drawingml/2006/main">
          <a:off x="1534165" y="168602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0.1269</cdr:x>
      <cdr:y>0.83837</cdr:y>
    </cdr:from>
    <cdr:to>
      <cdr:x>0.91233</cdr:x>
      <cdr:y>0.83837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xmlns="" id="{7D11D17E-5DB2-4A75-99D0-C7D4E9D9716D}"/>
            </a:ext>
          </a:extLst>
        </cdr:cNvPr>
        <cdr:cNvCxnSpPr/>
      </cdr:nvCxnSpPr>
      <cdr:spPr>
        <a:xfrm xmlns:a="http://schemas.openxmlformats.org/drawingml/2006/main" flipH="1">
          <a:off x="430315" y="1600302"/>
          <a:ext cx="26633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0.45244</cdr:x>
      <cdr:y>0.88328</cdr:y>
    </cdr:from>
    <cdr:to>
      <cdr:x>0.45244</cdr:x>
      <cdr:y>0.88328</cdr:y>
    </cdr:to>
    <cdr:cxnSp macro="">
      <cdr:nvCxnSpPr>
        <cdr:cNvPr id="9" name="Conector recto 8">
          <a:extLst xmlns:a="http://schemas.openxmlformats.org/drawingml/2006/main">
            <a:ext uri="{FF2B5EF4-FFF2-40B4-BE49-F238E27FC236}">
              <a16:creationId xmlns:a16="http://schemas.microsoft.com/office/drawing/2014/main" xmlns="" id="{ADCF25DF-2E65-454A-ACA5-46C59004BB11}"/>
            </a:ext>
          </a:extLst>
        </cdr:cNvPr>
        <cdr:cNvCxnSpPr/>
      </cdr:nvCxnSpPr>
      <cdr:spPr>
        <a:xfrm xmlns:a="http://schemas.openxmlformats.org/drawingml/2006/main">
          <a:off x="1534165" y="168602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0.45244</cdr:x>
      <cdr:y>0.78943</cdr:y>
    </cdr:from>
    <cdr:to>
      <cdr:x>0.45244</cdr:x>
      <cdr:y>0.86736</cdr:y>
    </cdr:to>
    <cdr:cxnSp macro="">
      <cdr:nvCxnSpPr>
        <cdr:cNvPr id="4" name="Conector recto 3">
          <a:extLst xmlns:a="http://schemas.openxmlformats.org/drawingml/2006/main">
            <a:ext uri="{FF2B5EF4-FFF2-40B4-BE49-F238E27FC236}">
              <a16:creationId xmlns:a16="http://schemas.microsoft.com/office/drawing/2014/main" xmlns="" id="{D6AD3B8D-541E-46FD-8A9F-A43AEB646B9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335971" y="1199546"/>
          <a:ext cx="0" cy="11841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559A5-79A2-4442-B0CF-D7635F11A833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04C82-D33E-4DA9-9EE1-A9C23A420E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66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1.xml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0.png"/><Relationship Id="rId7" Type="http://schemas.openxmlformats.org/officeDocument/2006/relationships/chart" Target="../charts/chart2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.png"/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12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image" Target="../media/image340.png"/><Relationship Id="rId5" Type="http://schemas.openxmlformats.org/officeDocument/2006/relationships/image" Target="../media/image30.png"/><Relationship Id="rId10" Type="http://schemas.openxmlformats.org/officeDocument/2006/relationships/image" Target="../media/image330.png"/><Relationship Id="rId4" Type="http://schemas.openxmlformats.org/officeDocument/2006/relationships/chart" Target="../charts/chart30.xml"/><Relationship Id="rId9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96136" y="5085184"/>
            <a:ext cx="2178765" cy="882119"/>
          </a:xfrm>
        </p:spPr>
        <p:txBody>
          <a:bodyPr/>
          <a:lstStyle/>
          <a:p>
            <a:pPr algn="r"/>
            <a:r>
              <a:rPr lang="es-ES" b="1" dirty="0"/>
              <a:t>UNIDAD </a:t>
            </a:r>
            <a:r>
              <a:rPr lang="es-ES" b="1" dirty="0" smtClean="0"/>
              <a:t>4</a:t>
            </a:r>
          </a:p>
          <a:p>
            <a:pPr algn="r"/>
            <a:r>
              <a:rPr lang="es-ES" b="1" dirty="0" smtClean="0"/>
              <a:t>Primera Parte</a:t>
            </a:r>
            <a:endParaRPr lang="es-ES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s-ES" dirty="0"/>
              <a:t>ESTADÍSTICA </a:t>
            </a:r>
            <a:br>
              <a:rPr lang="es-ES" dirty="0"/>
            </a:br>
            <a:r>
              <a:rPr lang="es-ES" dirty="0"/>
              <a:t>CÁTEDRA I</a:t>
            </a:r>
          </a:p>
        </p:txBody>
      </p:sp>
    </p:spTree>
    <p:extLst>
      <p:ext uri="{BB962C8B-B14F-4D97-AF65-F5344CB8AC3E}">
        <p14:creationId xmlns:p14="http://schemas.microsoft.com/office/powerpoint/2010/main" val="53278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9640" y="4753831"/>
            <a:ext cx="8774360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Funciones de Probabilidad Puntual y de Densidad de Probabilidad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9806" y="404664"/>
            <a:ext cx="8576689" cy="50405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ES" dirty="0" smtClean="0"/>
              <a:t>Gráficamente:</a:t>
            </a:r>
          </a:p>
          <a:p>
            <a:pPr marL="45720"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-ES" dirty="0" smtClean="0"/>
              <a:t>	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7" y="934832"/>
            <a:ext cx="38385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422810" cy="34194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1369" y="4366844"/>
            <a:ext cx="7936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	</a:t>
            </a:r>
            <a:r>
              <a:rPr lang="es-ES" sz="2200" dirty="0" smtClean="0"/>
              <a:t>Caso Discreto			       Caso Continuo</a:t>
            </a:r>
            <a:endParaRPr lang="es-ES" sz="2200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6639389" y="1700808"/>
            <a:ext cx="668915" cy="43435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7329826" y="876674"/>
            <a:ext cx="1686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Curva de la Función de Densidad de Probabilidad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608319" y="910281"/>
            <a:ext cx="1686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Función de Probabilidad Puntual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89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5157192"/>
            <a:ext cx="6974160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Función de </a:t>
            </a:r>
            <a:b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Probabilidad Puntual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04664"/>
                <a:ext cx="8576689" cy="5616624"/>
              </a:xfrm>
            </p:spPr>
            <p:txBody>
              <a:bodyPr>
                <a:normAutofit fontScale="92500"/>
              </a:bodyPr>
              <a:lstStyle/>
              <a:p>
                <a:pPr marL="45720" indent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	Un modelo para una variable discreta consiste en una </a:t>
                </a:r>
                <a:r>
                  <a:rPr lang="es-ES" i="1" dirty="0" smtClean="0"/>
                  <a:t>Función de Probabilidad Puntual</a:t>
                </a:r>
                <a:r>
                  <a:rPr lang="es-ES" dirty="0" smtClean="0"/>
                  <a:t>, que se exhibe en una tabla totalmente análoga a la de distribución de frecuencias relativas o se genera a partir de una fórmula. A cada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dirty="0" smtClean="0"/>
                  <a:t> se le asigna su correspondiente probabilidad.</a:t>
                </a:r>
                <a:endParaRPr lang="es-ES" altLang="es-E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 (cuerpo)"/>
                </a:endParaRPr>
              </a:p>
              <a:p>
                <a:pPr marL="176213" indent="-176213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s-ES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P(</a:t>
                </a:r>
                <a:r>
                  <a:rPr lang="es-ES" altLang="es-ES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= </a:t>
                </a:r>
                <a:r>
                  <a:rPr lang="es-ES" alt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altLang="es-ES" i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) es la probabilidad de que la variable </a:t>
                </a:r>
                <a:r>
                  <a:rPr lang="es-ES" alt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tome el valor </a:t>
                </a:r>
                <a:r>
                  <a:rPr lang="es-ES" alt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altLang="es-ES" i="1" baseline="-25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.</a:t>
                </a:r>
              </a:p>
              <a:p>
                <a:pPr marL="363538" lvl="0" indent="-363538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14124">
                      <a:lumMod val="75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Las probabilidades asignadas a los valores de la variable verifican las  propiedades de la frecuencia relativa, a saber:</a:t>
                </a:r>
              </a:p>
              <a:p>
                <a:pPr marL="0" lvl="0" indent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es-ES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s-ES" altLang="es-ES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P(</a:t>
                </a:r>
                <a:r>
                  <a:rPr lang="es-ES" alt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s-ES" altLang="es-ES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 panose="02040503050406030204" pitchFamily="18" charset="0"/>
                      </a:rPr>
                      <m:t> ≤</m:t>
                    </m:r>
                    <m:r>
                      <m:rPr>
                        <m:nor/>
                      </m:rPr>
                      <a:rPr lang="es-ES" altLang="es-ES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Trebuchet MS (cuerpo)"/>
                      </a:rPr>
                      <m:t>1  </m:t>
                    </m:r>
                  </m:oMath>
                </a14:m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Es un número no negativo y menor o igual a 1.</a:t>
                </a:r>
              </a:p>
              <a:p>
                <a:pPr marL="0" lvl="0" indent="0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s-ES" alt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alt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s-ES" alt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s-ES" alt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s-ES" alt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s-ES" altLang="es-ES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rebuchet MS (cuerpo)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s-ES" altLang="es-ES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rebuchet MS (cuerpo)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s-ES" altLang="es-E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altLang="es-E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altLang="es-ES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s-ES" altLang="es-ES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ES" altLang="es-ES" b="1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ES" altLang="es-ES" b="1" i="1" baseline="-25000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s-ES" altLang="es-ES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rebuchet MS (cuerpo)"/>
                          </a:rPr>
                          <m:t>)</m:t>
                        </m:r>
                      </m:e>
                    </m:nary>
                  </m:oMath>
                </a14:m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= 1  La suma de todas las probabilidades es 1.</a:t>
                </a:r>
              </a:p>
              <a:p>
                <a:pPr marL="45720" indent="0" algn="just">
                  <a:buNone/>
                </a:pPr>
                <a:endParaRPr lang="es-ES" dirty="0" smtClean="0"/>
              </a:p>
              <a:p>
                <a:pPr marL="45720" indent="0" algn="just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	</a:t>
                </a:r>
              </a:p>
              <a:p>
                <a:pPr marL="45720" indent="0" algn="just"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lang="es-E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04664"/>
                <a:ext cx="8576689" cy="5616624"/>
              </a:xfrm>
              <a:blipFill rotWithShape="1">
                <a:blip r:embed="rId2"/>
                <a:stretch>
                  <a:fillRect l="-3483" r="-7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2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198296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Función de </a:t>
            </a:r>
            <a:b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Densidad de Probabilidad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04664"/>
                <a:ext cx="8576689" cy="5616624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" indent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	Un modelo para una variable continua consiste en una función cuya gráfica es una curva que encierra un área total igual a 1. Las probabilidades que se le asignan a los intervalos son las áreas bajo la curva sobre el intervalo. </a:t>
                </a:r>
              </a:p>
              <a:p>
                <a:pPr marL="45720" indent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	</a:t>
                </a:r>
                <a:r>
                  <a:rPr lang="es-ES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La función de se denomina </a:t>
                </a:r>
                <a:r>
                  <a:rPr lang="es-ES" altLang="es-ES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Función de Densidad de Probabilidad </a:t>
                </a:r>
                <a:r>
                  <a:rPr lang="es-ES" altLang="es-ES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 </a:t>
                </a:r>
                <a:r>
                  <a:rPr lang="es-ES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+mj-lt"/>
                    <a:cs typeface="Times New Roman" panose="02020603050405020304" pitchFamily="18" charset="0"/>
                  </a:rPr>
                  <a:t>y sus propiedades son:</a:t>
                </a:r>
              </a:p>
              <a:p>
                <a:pPr marL="45720" indent="0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altLang="es-E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6213" indent="-176213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s-ES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</a:t>
                </a:r>
                <a:r>
                  <a:rPr lang="es-ES" altLang="es-ES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f(x)</a:t>
                </a:r>
                <a:r>
                  <a:rPr lang="es-ES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</a:t>
                </a:r>
                <a:r>
                  <a:rPr lang="es-ES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sym typeface="Symbol"/>
                  </a:rPr>
                  <a:t> 0   x  R</a:t>
                </a:r>
              </a:p>
              <a:p>
                <a:pPr marL="176213" indent="-176213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s-ES" altLang="es-ES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  <m:sup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ES" altLang="es-E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altLang="es-E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s-ES" altLang="es-E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 (cuerpo)"/>
                </a:endParaRPr>
              </a:p>
              <a:p>
                <a:pPr marL="176213" indent="-176213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s-ES" altLang="es-ES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s-ES" altLang="es-ES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s-ES" altLang="es-E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S" altLang="es-ES" b="0" i="1" smtClean="0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s-ES" altLang="es-ES" b="0" i="1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es-ES" altLang="es-ES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 (cuerpo)"/>
                </a:endParaRPr>
              </a:p>
              <a:p>
                <a:pPr marL="176213" indent="-176213" algn="just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endParaRPr lang="es-ES" altLang="es-E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 (cuerpo)"/>
                </a:endParaRPr>
              </a:p>
              <a:p>
                <a:pPr marL="45720" indent="0" algn="just">
                  <a:buNone/>
                </a:pPr>
                <a:endParaRPr lang="es-ES" dirty="0" smtClean="0"/>
              </a:p>
              <a:p>
                <a:pPr marL="45720" indent="0" algn="just"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es-ES" dirty="0" smtClean="0"/>
                  <a:t>	</a:t>
                </a:r>
              </a:p>
              <a:p>
                <a:pPr marL="45720" indent="0" algn="just">
                  <a:spcBef>
                    <a:spcPts val="1000"/>
                  </a:spcBef>
                  <a:spcAft>
                    <a:spcPts val="0"/>
                  </a:spcAft>
                  <a:buNone/>
                </a:pPr>
                <a:endParaRPr lang="es-ES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04664"/>
                <a:ext cx="8576689" cy="5616624"/>
              </a:xfrm>
              <a:blipFill rotWithShape="1">
                <a:blip r:embed="rId2"/>
                <a:stretch>
                  <a:fillRect l="-2132" r="-7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054658" cy="236169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1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23AAE3-B679-45BB-A8D4-4169F2CA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589240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 smtClean="0"/>
              <a:t>Parámetros Característicos</a:t>
            </a:r>
            <a:endParaRPr lang="es-A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8235F842-C172-4414-A3CD-C40BB376DEA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692696"/>
                <a:ext cx="8208912" cy="4824536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altLang="es-ES" dirty="0">
                    <a:latin typeface="Trebuchet MS (cuerpo)"/>
                  </a:rPr>
                  <a:t>	</a:t>
                </a:r>
                <a:r>
                  <a:rPr lang="es-ES" altLang="es-ES" dirty="0" smtClean="0">
                    <a:latin typeface="Trebuchet MS (cuerpo)"/>
                  </a:rPr>
                  <a:t>Los resúmenes estadísticos que se computan a partir de una tabla de frecuencias también se pueden considerar en un modelo de probabilidad.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altLang="es-ES" dirty="0">
                    <a:latin typeface="Trebuchet MS (cuerpo)"/>
                  </a:rPr>
                  <a:t>	</a:t>
                </a:r>
                <a:r>
                  <a:rPr lang="es-ES" altLang="es-ES" dirty="0" smtClean="0">
                    <a:latin typeface="Trebuchet MS (cuerpo)"/>
                  </a:rPr>
                  <a:t>Son de particular interés la media y la varianza porque modelizan los correspondientes parámetros poblacionales.</a:t>
                </a:r>
              </a:p>
              <a:p>
                <a:pPr marL="269875" lvl="0" indent="-269875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14124">
                      <a:lumMod val="75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s-ES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La 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Media en el modelo es llamada la </a:t>
                </a:r>
                <a:r>
                  <a:rPr lang="es-ES" alt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Esperanza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 de la variable y se simboliza con </a:t>
                </a:r>
                <a:r>
                  <a:rPr lang="es-ES" alt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E(X) </a:t>
                </a:r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o también con </a:t>
                </a:r>
                <a:r>
                  <a:rPr lang="es-ES_tradnl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sym typeface="Symbol" panose="05050102010706020507" pitchFamily="18" charset="2"/>
                  </a:rPr>
                  <a:t>.</a:t>
                </a:r>
              </a:p>
              <a:p>
                <a:pPr marL="0" lv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14124">
                      <a:lumMod val="75000"/>
                    </a:srgbClr>
                  </a:buClr>
                  <a:buFont typeface="Wingdings" panose="05000000000000000000" pitchFamily="2" charset="2"/>
                  <a:buChar char="Ø"/>
                </a:pPr>
                <a:r>
                  <a:rPr lang="es-ES_tradnl" altLang="es-ES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sym typeface="Symbol" panose="05050102010706020507" pitchFamily="18" charset="2"/>
                  </a:rPr>
                  <a:t>La </a:t>
                </a:r>
                <a:r>
                  <a:rPr lang="es-ES_tradnl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sym typeface="Symbol" panose="05050102010706020507" pitchFamily="18" charset="2"/>
                  </a:rPr>
                  <a:t>Varianza se expresa con </a:t>
                </a:r>
                <a:r>
                  <a:rPr lang="es-ES_tradnl" alt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V(X)</a:t>
                </a:r>
                <a:r>
                  <a:rPr lang="es-ES_tradnl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sym typeface="Symbol" panose="05050102010706020507" pitchFamily="18" charset="2"/>
                  </a:rPr>
                  <a:t> o con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alt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ES" altLang="es-ES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Trebuchet MS (cuerpo)"/>
                            <a:sym typeface="Symbol" panose="05050102010706020507" pitchFamily="18" charset="2"/>
                          </a:rPr>
                          <m:t></m:t>
                        </m:r>
                      </m:e>
                      <m:sup>
                        <m:r>
                          <a:rPr lang="es-ES" altLang="es-E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altLang="es-ES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altLang="es-ES" dirty="0">
                  <a:latin typeface="Trebuchet MS (cuerpo)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altLang="es-ES" dirty="0">
                  <a:latin typeface="Trebuchet MS (cuerpo)"/>
                </a:endParaRPr>
              </a:p>
              <a:p>
                <a:pPr marL="45720" indent="0">
                  <a:buNone/>
                </a:pPr>
                <a:endParaRPr lang="es-AR" dirty="0">
                  <a:latin typeface="Trebuchet MS (cuerpo)"/>
                </a:endParaRP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235F842-C172-4414-A3CD-C40BB376D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692696"/>
                <a:ext cx="8208912" cy="4824536"/>
              </a:xfrm>
              <a:blipFill rotWithShape="1">
                <a:blip r:embed="rId2"/>
                <a:stretch>
                  <a:fillRect l="-1412" r="-96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2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544522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Algunos Modelos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560840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 smtClean="0"/>
              <a:t>Bernoulli de Parámetro 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marL="45720" indent="0">
              <a:buNone/>
            </a:pPr>
            <a:r>
              <a:rPr lang="es-ES" dirty="0" smtClean="0"/>
              <a:t>Binomial de Parámetros 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dirty="0" smtClean="0"/>
              <a:t> y </a:t>
            </a:r>
            <a:r>
              <a:rPr lang="es-E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r>
              <a:rPr lang="es-ES" dirty="0" smtClean="0"/>
              <a:t>Normal de Parámetros </a:t>
            </a:r>
            <a:r>
              <a:rPr lang="es-ES" dirty="0" smtClean="0">
                <a:latin typeface="Symbol" panose="05050102010706020507" pitchFamily="18" charset="2"/>
              </a:rPr>
              <a:t>m</a:t>
            </a:r>
            <a:r>
              <a:rPr lang="es-ES" dirty="0" smtClean="0"/>
              <a:t> y </a:t>
            </a:r>
            <a:r>
              <a:rPr lang="es-ES" dirty="0" smtClean="0">
                <a:latin typeface="Symbol" panose="05050102010706020507" pitchFamily="18" charset="2"/>
              </a:rPr>
              <a:t>s</a:t>
            </a:r>
          </a:p>
          <a:p>
            <a:pPr marL="45720" indent="0">
              <a:buNone/>
            </a:pPr>
            <a:r>
              <a:rPr lang="es-ES" dirty="0" smtClean="0"/>
              <a:t>t de </a:t>
            </a:r>
            <a:r>
              <a:rPr lang="es-ES" dirty="0" err="1" smtClean="0"/>
              <a:t>Student</a:t>
            </a:r>
            <a:endParaRPr lang="es-ES" dirty="0" smtClean="0"/>
          </a:p>
          <a:p>
            <a:pPr marL="45720" indent="0">
              <a:buNone/>
            </a:pPr>
            <a:r>
              <a:rPr lang="es-ES" dirty="0" smtClean="0"/>
              <a:t>Ji Cuadrado: </a:t>
            </a:r>
            <a:r>
              <a:rPr lang="es-ES" dirty="0" smtClean="0">
                <a:latin typeface="Symbol" panose="05050102010706020507" pitchFamily="18" charset="2"/>
              </a:rPr>
              <a:t>c</a:t>
            </a:r>
            <a:r>
              <a:rPr lang="es-ES" baseline="30000" dirty="0" smtClean="0"/>
              <a:t>2</a:t>
            </a:r>
            <a:endParaRPr lang="es-ES" baseline="30000" dirty="0"/>
          </a:p>
        </p:txBody>
      </p:sp>
      <p:sp>
        <p:nvSpPr>
          <p:cNvPr id="4" name="3 Flecha derecha"/>
          <p:cNvSpPr/>
          <p:nvPr/>
        </p:nvSpPr>
        <p:spPr>
          <a:xfrm>
            <a:off x="5076056" y="1559858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5074314" y="3087633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372200" y="155985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DISCRETAS</a:t>
            </a:r>
            <a:endParaRPr lang="es-ES" sz="2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393722" y="310882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CONTINUAS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825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483A44-996F-410B-B673-189EDF56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976138"/>
            <a:ext cx="8064895" cy="864096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 smtClean="0"/>
              <a:t>Bernoulli de Parámetro </a:t>
            </a:r>
            <a:r>
              <a:rPr lang="es-AR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307580-7AD4-4F52-9130-3AD10747CE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424936" cy="5937840"/>
          </a:xfrm>
        </p:spPr>
        <p:txBody>
          <a:bodyPr>
            <a:normAutofit fontScale="47500" lnSpcReduction="20000"/>
          </a:bodyPr>
          <a:lstStyle/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AR" sz="4600" dirty="0" smtClean="0"/>
              <a:t>	Una </a:t>
            </a:r>
            <a:r>
              <a:rPr lang="es-AR" sz="4600" dirty="0"/>
              <a:t>variable se distribuye según el modelo </a:t>
            </a:r>
            <a:r>
              <a:rPr lang="es-AR" sz="4600" dirty="0" smtClean="0"/>
              <a:t>Bernoulli cuando </a:t>
            </a:r>
            <a:r>
              <a:rPr lang="es-AR" sz="4600" dirty="0"/>
              <a:t>toma sólo dos valores.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AR" sz="4600" dirty="0" smtClean="0"/>
              <a:t>	Estos </a:t>
            </a:r>
            <a:r>
              <a:rPr lang="es-AR" sz="4600" dirty="0"/>
              <a:t>dos valores </a:t>
            </a:r>
            <a:r>
              <a:rPr lang="es-AR" sz="4600" dirty="0" smtClean="0"/>
              <a:t>se denominan </a:t>
            </a:r>
            <a:r>
              <a:rPr lang="es-AR" sz="4600" dirty="0"/>
              <a:t>“éxito”, que se codifica con 1 y “fracaso”, que se codifica con 0. La probabilidad asignada al éxito se denota con “</a:t>
            </a:r>
            <a:r>
              <a:rPr lang="es-AR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AR" sz="4600" dirty="0"/>
              <a:t>” y la de fracaso con </a:t>
            </a:r>
            <a:r>
              <a:rPr lang="es-AR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AR" sz="4600" dirty="0"/>
              <a:t> </a:t>
            </a:r>
            <a:r>
              <a:rPr lang="es-AR" sz="4600" dirty="0" smtClean="0"/>
              <a:t>= </a:t>
            </a:r>
            <a:r>
              <a:rPr lang="es-AR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1-p</a:t>
            </a:r>
            <a:r>
              <a:rPr lang="es-AR" sz="4600" dirty="0"/>
              <a:t> </a:t>
            </a:r>
            <a:r>
              <a:rPr lang="es-AR" sz="46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s-AR" sz="4600" dirty="0" smtClean="0"/>
              <a:t>	Notación: </a:t>
            </a:r>
            <a:r>
              <a:rPr lang="es-AR" sz="4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AR" sz="4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 B(p)</a:t>
            </a:r>
            <a:endParaRPr lang="es-AR" sz="4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AR" sz="4600" dirty="0"/>
              <a:t>Ejemplos: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4600" dirty="0"/>
              <a:t>La cara que queda hacia arriba al arrojar una moneda arroja dos resultados cara o ceca.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4600" dirty="0"/>
              <a:t>La respuesta de un sujeto a un ítem, cuando es evaluada como correcta o incorrecta.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AR" sz="4600" dirty="0"/>
              <a:t>El resultado de un alumno en un examen, cuando se lo clasifica en aprobado o desaprobado.</a:t>
            </a:r>
          </a:p>
          <a:p>
            <a:pPr marL="4572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02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F8751F-3BEB-49A8-B613-B5777C584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5805264"/>
            <a:ext cx="4856327" cy="898356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8D82B866-AA4C-488B-A3A6-DA7CC1AE080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3568" y="548680"/>
                <a:ext cx="7992888" cy="5328592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AR" sz="8000" dirty="0"/>
                  <a:t>El resultado del análisis clínico de un paciente si es registrado como positivo o negativo</a:t>
                </a:r>
                <a:r>
                  <a:rPr lang="es-AR" sz="8000" dirty="0" smtClean="0"/>
                  <a:t>. </a:t>
                </a:r>
                <a:r>
                  <a:rPr lang="es-AR" sz="8000" dirty="0"/>
                  <a:t>Así, la estructura de una tabla que representa la distribución de probabilidades de </a:t>
                </a:r>
                <a:r>
                  <a:rPr lang="es-AR" sz="8000" dirty="0" smtClean="0"/>
                  <a:t>una </a:t>
                </a:r>
                <a:r>
                  <a:rPr lang="es-AR" sz="8000" dirty="0" smtClean="0">
                    <a:solidFill>
                      <a:schemeClr val="tx1"/>
                    </a:solidFill>
                  </a:rPr>
                  <a:t>variable </a:t>
                </a:r>
                <a:r>
                  <a:rPr lang="es-AR" sz="8000" dirty="0"/>
                  <a:t>Bernoulli es:</a:t>
                </a:r>
              </a:p>
              <a:p>
                <a:pPr marL="0" indent="0">
                  <a:buNone/>
                </a:pPr>
                <a:endParaRPr lang="es-AR" sz="8000" dirty="0"/>
              </a:p>
              <a:p>
                <a:pPr marL="0" indent="0">
                  <a:buNone/>
                </a:pPr>
                <a:endParaRPr lang="es-AR" sz="8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AR" sz="8000" dirty="0"/>
              </a:p>
              <a:p>
                <a:pPr marL="0" indent="0">
                  <a:buNone/>
                </a:pPr>
                <a:endParaRPr lang="es-AR" sz="8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80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  →</m:t>
                    </m:r>
                  </m:oMath>
                </a14:m>
                <a:r>
                  <a:rPr lang="es-AR" sz="8000" dirty="0"/>
                  <a:t>  éxito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80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s-AR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8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ES" sz="8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8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AR" sz="8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AR" sz="8000" dirty="0"/>
                  <a:t>  </a:t>
                </a:r>
                <a14:m>
                  <m:oMath xmlns:m="http://schemas.openxmlformats.org/officeDocument/2006/math">
                    <m:r>
                      <a:rPr lang="es-AR" sz="8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AR" sz="8000" dirty="0"/>
                  <a:t>  Probabilidad de éxito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S" sz="8000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8000" dirty="0"/>
                  <a:t>  </a:t>
                </a:r>
                <a14:m>
                  <m:oMath xmlns:m="http://schemas.openxmlformats.org/officeDocument/2006/math">
                    <m:r>
                      <a:rPr lang="es-AR" sz="8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AR" sz="8000" dirty="0"/>
                  <a:t>  fracaso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z="80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s-AR" sz="80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8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ES" sz="8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8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AR" sz="8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8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AR" sz="8000" dirty="0"/>
                  <a:t> </a:t>
                </a:r>
                <a14:m>
                  <m:oMath xmlns:m="http://schemas.openxmlformats.org/officeDocument/2006/math">
                    <m:r>
                      <a:rPr lang="es-AR" sz="8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AR" sz="8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AR" sz="8000" dirty="0"/>
                  <a:t>  Probabilidad de fracaso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s-AR" sz="8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s-AR" sz="8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s-AR" sz="800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s-AR" sz="8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8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s-ES" sz="8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s-AR" sz="8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8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sz="8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s-AR" sz="8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s-AR" sz="800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s-AR" sz="8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8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s-ES" sz="8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s-AR" sz="8000" dirty="0"/>
                                <m:t>1 </m:t>
                              </m:r>
                            </m:e>
                          </m:d>
                          <m:r>
                            <a:rPr lang="es-AR" sz="8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AR" sz="800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s-AR" sz="8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8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s-ES" sz="80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nor/>
                                </m:rPr>
                                <a:rPr lang="es-AR" sz="8000" dirty="0"/>
                                <m:t>0</m:t>
                              </m:r>
                            </m:e>
                          </m:d>
                          <m:r>
                            <a:rPr lang="es-AR" sz="8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AR" sz="8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AR" sz="8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AR" sz="8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AR" sz="8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sz="8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8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s-AR" sz="8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AR" sz="8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s-AR" sz="80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s-ES" altLang="es-ES" sz="8000" dirty="0"/>
              </a:p>
              <a:p>
                <a:pPr>
                  <a:spcBef>
                    <a:spcPct val="0"/>
                  </a:spcBef>
                  <a:buClrTx/>
                  <a:buNone/>
                </a:pPr>
                <a:endParaRPr lang="es-ES" altLang="es-ES" sz="8000" baseline="-25000" dirty="0"/>
              </a:p>
              <a:p>
                <a:pPr marL="0" indent="0" algn="just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s-AR" sz="8000" u="sng" dirty="0"/>
                  <a:t>Observación</a:t>
                </a:r>
                <a:r>
                  <a:rPr lang="es-AR" sz="8000" dirty="0"/>
                  <a:t>: una variable Bernoulli queda totalmente caracterizada conociendo </a:t>
                </a:r>
                <a:r>
                  <a:rPr lang="es-AR" sz="8000" dirty="0" smtClean="0"/>
                  <a:t>el parámetro </a:t>
                </a:r>
                <a14:m>
                  <m:oMath xmlns:m="http://schemas.openxmlformats.org/officeDocument/2006/math">
                    <m:r>
                      <a:rPr lang="es-AR" sz="8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AR" sz="8000" dirty="0"/>
                  <a:t>; es decir, la probabilidad de éxito o equivalentemente, la </a:t>
                </a:r>
                <a:r>
                  <a:rPr lang="es-AR" sz="8000" dirty="0" smtClean="0"/>
                  <a:t>probabilidad de </a:t>
                </a:r>
                <a:r>
                  <a:rPr lang="es-AR" sz="8000" dirty="0"/>
                  <a:t>fracaso.</a:t>
                </a:r>
              </a:p>
              <a:p>
                <a:pPr>
                  <a:spcBef>
                    <a:spcPct val="0"/>
                  </a:spcBef>
                  <a:buClrTx/>
                  <a:buNone/>
                </a:pPr>
                <a:endParaRPr lang="es-ES" altLang="es-ES" sz="3400" baseline="-25000" dirty="0"/>
              </a:p>
              <a:p>
                <a:pPr>
                  <a:spcBef>
                    <a:spcPct val="0"/>
                  </a:spcBef>
                  <a:buClrTx/>
                  <a:buNone/>
                </a:pPr>
                <a:r>
                  <a:rPr lang="es-ES" altLang="es-ES" sz="2000" baseline="-25000" dirty="0"/>
                  <a:t> </a:t>
                </a:r>
              </a:p>
              <a:p>
                <a:pPr>
                  <a:spcBef>
                    <a:spcPct val="0"/>
                  </a:spcBef>
                  <a:buClrTx/>
                  <a:buNone/>
                </a:pPr>
                <a:endParaRPr lang="es-ES" altLang="es-ES" sz="2000" baseline="-25000" dirty="0"/>
              </a:p>
              <a:p>
                <a:pPr>
                  <a:spcBef>
                    <a:spcPct val="0"/>
                  </a:spcBef>
                  <a:buClrTx/>
                  <a:buNone/>
                </a:pPr>
                <a:endParaRPr lang="es-ES" altLang="es-ES" sz="2000" baseline="-25000" dirty="0"/>
              </a:p>
              <a:p>
                <a:pPr>
                  <a:spcBef>
                    <a:spcPct val="0"/>
                  </a:spcBef>
                  <a:buClrTx/>
                  <a:buNone/>
                </a:pPr>
                <a:endParaRPr lang="es-ES" altLang="es-ES" sz="2000" baseline="-25000" dirty="0"/>
              </a:p>
              <a:p>
                <a:pPr>
                  <a:spcBef>
                    <a:spcPct val="0"/>
                  </a:spcBef>
                  <a:buClrTx/>
                  <a:buNone/>
                </a:pPr>
                <a:endParaRPr lang="es-ES" altLang="es-ES" sz="2000" baseline="-25000" dirty="0"/>
              </a:p>
              <a:p>
                <a:pPr>
                  <a:spcBef>
                    <a:spcPct val="0"/>
                  </a:spcBef>
                  <a:buClrTx/>
                  <a:buNone/>
                </a:pPr>
                <a:endParaRPr lang="es-ES" altLang="es-ES" sz="2000" baseline="-25000" dirty="0"/>
              </a:p>
              <a:p>
                <a:pPr marL="4572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82B866-AA4C-488B-A3A6-DA7CC1AE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3568" y="548680"/>
                <a:ext cx="7992888" cy="5328592"/>
              </a:xfrm>
              <a:blipFill rotWithShape="1">
                <a:blip r:embed="rId2"/>
                <a:stretch>
                  <a:fillRect l="-763" t="-1945" r="-839" b="-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xmlns="" id="{11A3F94E-DDEB-45EA-8BAD-BBA4A4A3A2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598602"/>
                  </p:ext>
                </p:extLst>
              </p:nvPr>
            </p:nvGraphicFramePr>
            <p:xfrm>
              <a:off x="2051720" y="2060848"/>
              <a:ext cx="5832649" cy="864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28747">
                      <a:extLst>
                        <a:ext uri="{9D8B030D-6E8A-4147-A177-3AD203B41FA5}">
                          <a16:colId xmlns:a16="http://schemas.microsoft.com/office/drawing/2014/main" xmlns="" val="2334625829"/>
                        </a:ext>
                      </a:extLst>
                    </a:gridCol>
                    <a:gridCol w="1931693">
                      <a:extLst>
                        <a:ext uri="{9D8B030D-6E8A-4147-A177-3AD203B41FA5}">
                          <a16:colId xmlns:a16="http://schemas.microsoft.com/office/drawing/2014/main" xmlns="" val="4052567272"/>
                        </a:ext>
                      </a:extLst>
                    </a:gridCol>
                    <a:gridCol w="1872209">
                      <a:extLst>
                        <a:ext uri="{9D8B030D-6E8A-4147-A177-3AD203B41FA5}">
                          <a16:colId xmlns:a16="http://schemas.microsoft.com/office/drawing/2014/main" xmlns="" val="84663363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000" b="0" dirty="0" smtClean="0"/>
                            <a:t>Valores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es-A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s-E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s-A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𝑑𝑒</m:t>
                              </m:r>
                              <m:r>
                                <a:rPr kumimoji="0" lang="es-E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0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217471618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s-ES" sz="20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AR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s-A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s-AR" sz="2000" b="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endParaRPr lang="es-AR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907810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1A3F94E-DDEB-45EA-8BAD-BBA4A4A3A2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598602"/>
                  </p:ext>
                </p:extLst>
              </p:nvPr>
            </p:nvGraphicFramePr>
            <p:xfrm>
              <a:off x="2051720" y="2060848"/>
              <a:ext cx="5832649" cy="864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287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34625829"/>
                        </a:ext>
                      </a:extLst>
                    </a:gridCol>
                    <a:gridCol w="193169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52567272"/>
                        </a:ext>
                      </a:extLst>
                    </a:gridCol>
                    <a:gridCol w="187220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846633633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8451" r="-187387" b="-115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20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217471618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108451" r="-187387" b="-15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5696" t="-108451" r="-97468" b="-15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11726" t="-108451" r="-326" b="-15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9078103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07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9B8A31-5544-41E2-8169-F3368E8E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445224"/>
            <a:ext cx="7262192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 de Parámetros </a:t>
            </a:r>
            <a:r>
              <a:rPr lang="es-AR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AR" sz="4400" dirty="0" smtClean="0"/>
              <a:t>, </a:t>
            </a:r>
            <a:r>
              <a:rPr lang="es-AR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AR" sz="4400" dirty="0"/>
              <a:t/>
            </a:r>
            <a:br>
              <a:rPr lang="es-AR" sz="4400" dirty="0"/>
            </a:br>
            <a:endParaRPr lang="es-A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7E29E37A-B113-4ADC-8EE1-4567EAAA0F0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731520"/>
                <a:ext cx="8496944" cy="5073744"/>
              </a:xfrm>
            </p:spPr>
            <p:txBody>
              <a:bodyPr>
                <a:normAutofit fontScale="47500" lnSpcReduction="20000"/>
              </a:bodyPr>
              <a:lstStyle/>
              <a:p>
                <a:pPr marL="0" lv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14124">
                      <a:lumMod val="75000"/>
                    </a:srgbClr>
                  </a:buClr>
                  <a:buNone/>
                </a:pPr>
                <a:r>
                  <a:rPr lang="es-AR" sz="3300" dirty="0" smtClean="0"/>
                  <a:t>	</a:t>
                </a:r>
                <a:r>
                  <a:rPr lang="es-AR" sz="4200" dirty="0" smtClean="0"/>
                  <a:t>Una </a:t>
                </a:r>
                <a:r>
                  <a:rPr lang="es-AR" sz="4200" dirty="0"/>
                  <a:t>variable sigue un </a:t>
                </a:r>
                <a:r>
                  <a:rPr lang="es-AR" sz="4200" dirty="0" smtClean="0"/>
                  <a:t>modelo </a:t>
                </a:r>
                <a:r>
                  <a:rPr lang="es-AR" sz="4200" dirty="0"/>
                  <a:t>de probabilidad </a:t>
                </a:r>
                <a:r>
                  <a:rPr lang="es-AR" sz="4200" dirty="0" smtClean="0"/>
                  <a:t>Binomial de parámetros </a:t>
                </a:r>
                <a:r>
                  <a:rPr lang="es-AR" sz="4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n, p </a:t>
                </a:r>
                <a:r>
                  <a:rPr lang="es-AR" sz="4200" dirty="0" smtClean="0"/>
                  <a:t>(</a:t>
                </a:r>
                <a:r>
                  <a:rPr lang="es-AR" sz="4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y se denota </a:t>
                </a:r>
                <a:r>
                  <a:rPr lang="es-AR" sz="4600" b="1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s-AR" sz="4600" b="1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 </a:t>
                </a:r>
                <a:r>
                  <a:rPr lang="es-AR" sz="4600" b="1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B(</a:t>
                </a:r>
                <a:r>
                  <a:rPr lang="es-AR" sz="4600" b="1" i="1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n,p</a:t>
                </a:r>
                <a:r>
                  <a:rPr lang="es-AR" sz="4600" b="1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)) </a:t>
                </a:r>
                <a:r>
                  <a:rPr lang="es-AR" sz="4200" dirty="0" smtClean="0"/>
                  <a:t>si cuenta </a:t>
                </a:r>
                <a:r>
                  <a:rPr lang="es-AR" sz="4200" dirty="0"/>
                  <a:t>la cantidad de éxitos que ocurren en </a:t>
                </a:r>
                <a14:m>
                  <m:oMath xmlns:m="http://schemas.openxmlformats.org/officeDocument/2006/math">
                    <m:r>
                      <a:rPr lang="es-AR" sz="4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AR" sz="4200" dirty="0"/>
                  <a:t> observaciones de una variable Bernoulli de parámetro </a:t>
                </a:r>
                <a14:m>
                  <m:oMath xmlns:m="http://schemas.openxmlformats.org/officeDocument/2006/math">
                    <m:r>
                      <a:rPr lang="es-AR" sz="4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AR" sz="4200" dirty="0"/>
                  <a:t>, que son </a:t>
                </a:r>
                <a:r>
                  <a:rPr lang="es-AR" sz="4200" b="1" i="1" dirty="0"/>
                  <a:t>independientes</a:t>
                </a:r>
                <a:r>
                  <a:rPr lang="es-AR" sz="4200" dirty="0"/>
                  <a:t> y con la </a:t>
                </a:r>
                <a:r>
                  <a:rPr lang="es-AR" sz="4200" b="1" i="1" dirty="0"/>
                  <a:t>misma probabilidad </a:t>
                </a:r>
                <a:r>
                  <a:rPr lang="es-AR" sz="4200" dirty="0"/>
                  <a:t>de éxito </a:t>
                </a:r>
                <a14:m>
                  <m:oMath xmlns:m="http://schemas.openxmlformats.org/officeDocument/2006/math">
                    <m:r>
                      <a:rPr lang="es-AR" sz="4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AR" sz="4200" dirty="0"/>
                  <a:t>.</a:t>
                </a:r>
              </a:p>
              <a:p>
                <a:pPr marL="4572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AR" sz="3800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AR" sz="4200" dirty="0"/>
                  <a:t>Los valores de una variable binomial son </a:t>
                </a:r>
                <a14:m>
                  <m:oMath xmlns:m="http://schemas.openxmlformats.org/officeDocument/2006/math">
                    <m:r>
                      <a:rPr lang="es-MX" sz="4200" i="1">
                        <a:latin typeface="Cambria Math" panose="02040503050406030204" pitchFamily="18" charset="0"/>
                      </a:rPr>
                      <m:t>0, 1, 2, …, </m:t>
                    </m:r>
                    <m:r>
                      <a:rPr lang="es-MX" sz="4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42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AR" sz="4200" dirty="0"/>
                  <a:t>es decir, el recorrido de dicha variable consta de n+1 valores</a:t>
                </a:r>
                <a:r>
                  <a:rPr lang="es-AR" sz="4200" dirty="0" smtClean="0"/>
                  <a:t>.</a:t>
                </a:r>
              </a:p>
              <a:p>
                <a:pPr marL="4572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AR" sz="4200" dirty="0"/>
              </a:p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AR" sz="4200" dirty="0" smtClean="0"/>
                  <a:t>Las </a:t>
                </a:r>
                <a:r>
                  <a:rPr lang="es-AR" sz="4200" dirty="0"/>
                  <a:t>probabilidades asociadas a cada uno de los valores de la variable Binomial resultan de la aplicación de </a:t>
                </a:r>
                <a:r>
                  <a:rPr lang="es-AR" sz="4200" dirty="0" smtClean="0"/>
                  <a:t>la fórmula:   </a:t>
                </a:r>
              </a:p>
              <a:p>
                <a:pPr marL="4572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s-ES" sz="4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sz="4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s-ES" sz="42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sz="4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4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ES" sz="4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s-ES" sz="4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ES" sz="4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sz="4200" b="0" i="1" smtClean="0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sz="4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4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42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s-ES" sz="4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4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sSub>
                            <m:sSubPr>
                              <m:ctrlPr>
                                <a:rPr lang="es-ES" sz="4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4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s-ES" sz="4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4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s-ES" sz="4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s-ES" sz="4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sSub>
                            <m:sSubPr>
                              <m:ctrlPr>
                                <a:rPr lang="es-ES" sz="4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4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s-ES" sz="4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s-ES" sz="4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4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s-AR" sz="4200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AR" sz="4200" dirty="0" smtClean="0"/>
                  <a:t>	Los cómputos a partir de dicha fórmula son facilitados por las aplicaciones o softwares que devuelven la probabilidad informándoles los parámetros.</a:t>
                </a:r>
                <a:endParaRPr lang="es-AR" sz="4200" dirty="0"/>
              </a:p>
              <a:p>
                <a:pPr marL="4572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AR" sz="42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E29E37A-B113-4ADC-8EE1-4567EAAA0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731520"/>
                <a:ext cx="8496944" cy="5073744"/>
              </a:xfrm>
              <a:blipFill rotWithShape="1">
                <a:blip r:embed="rId2"/>
                <a:stretch>
                  <a:fillRect l="-789" t="-721" r="-717" b="-7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7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B2CFFC-88DE-4F59-9D08-013A070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5694499"/>
            <a:ext cx="7664639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800" dirty="0"/>
              <a:t>Modelo </a:t>
            </a:r>
            <a:r>
              <a:rPr lang="es-AR" sz="4800" dirty="0" smtClean="0"/>
              <a:t>Binomial. Ejemplo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D8DC1E93-DCAA-4EEE-859C-BB8885D94FC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27584" y="731520"/>
                <a:ext cx="7560840" cy="4641696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endParaRPr lang="es-ES" sz="2300" dirty="0"/>
              </a:p>
              <a:p>
                <a:pPr marL="4572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s-ES" sz="2300" dirty="0" smtClean="0"/>
                  <a:t>Se lanza 3 </a:t>
                </a:r>
                <a:r>
                  <a:rPr lang="es-ES" sz="2300" dirty="0"/>
                  <a:t>veces una moneda al aire y se registra el número de veces que sale cara en </a:t>
                </a:r>
                <a:r>
                  <a:rPr lang="es-ES" sz="2300" dirty="0" smtClean="0"/>
                  <a:t>los 3 lanzamientos. </a:t>
                </a:r>
                <a:r>
                  <a:rPr lang="es-ES" sz="2300" dirty="0"/>
                  <a:t>El resultado obtenido en cada lanzamiento puede considerarse una variable Bernoulli con probabilidad de éxito ½. Luego, la variable </a:t>
                </a:r>
                <a:r>
                  <a:rPr lang="es-ES" sz="2300" dirty="0" smtClean="0"/>
                  <a:t>“Cantidad </a:t>
                </a:r>
                <a:r>
                  <a:rPr lang="es-ES" sz="2300" dirty="0"/>
                  <a:t>de caras en </a:t>
                </a:r>
                <a:r>
                  <a:rPr lang="es-ES" sz="2300" dirty="0" smtClean="0"/>
                  <a:t>3 lanzamientos de </a:t>
                </a:r>
                <a:r>
                  <a:rPr lang="es-ES" sz="2300" dirty="0"/>
                  <a:t>la moneda” es una variable Binomial de parámetros </a:t>
                </a:r>
                <a14:m>
                  <m:oMath xmlns:m="http://schemas.openxmlformats.org/officeDocument/2006/math">
                    <m:r>
                      <a:rPr lang="es-AR" sz="23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ES" sz="2300" dirty="0"/>
                  <a:t> = 3 y  </a:t>
                </a:r>
                <a14:m>
                  <m:oMath xmlns:m="http://schemas.openxmlformats.org/officeDocument/2006/math">
                    <m:r>
                      <a:rPr lang="es-AR" sz="23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sz="2300" dirty="0"/>
                  <a:t> = 1/2.</a:t>
                </a:r>
              </a:p>
              <a:p>
                <a:pPr marL="4572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DC1E93-DCAA-4EEE-859C-BB8885D94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27584" y="731520"/>
                <a:ext cx="7560840" cy="4641696"/>
              </a:xfrm>
              <a:blipFill rotWithShape="1">
                <a:blip r:embed="rId2"/>
                <a:stretch>
                  <a:fillRect l="-565" r="-11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0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02D85-4C3C-4CFC-8071-8050A216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715000"/>
            <a:ext cx="7920879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Binomial. Ejemplo</a:t>
            </a:r>
            <a:endParaRPr lang="es-A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7EE82DFB-F8F1-4515-BC21-0F0ADBF6E4C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99592" y="908720"/>
                <a:ext cx="7488832" cy="4320480"/>
              </a:xfrm>
            </p:spPr>
            <p:txBody>
              <a:bodyPr>
                <a:noAutofit/>
              </a:bodyPr>
              <a:lstStyle/>
              <a:p>
                <a:pPr marL="4572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300" dirty="0"/>
                  <a:t>Una prueba consiste de 10 ítems de elección múltiple con 5 opciones, donde sólo una es correcta. La probabilidad de responder correctamente cada í</a:t>
                </a:r>
                <a:r>
                  <a:rPr lang="es-ES" sz="2300" dirty="0" smtClean="0"/>
                  <a:t>tem </a:t>
                </a:r>
                <a:r>
                  <a:rPr lang="es-ES" sz="2300" dirty="0"/>
                  <a:t>por azar es 1/5. La respuesta </a:t>
                </a:r>
                <a:r>
                  <a:rPr lang="es-ES" sz="2300" dirty="0" smtClean="0"/>
                  <a:t>a un </a:t>
                </a:r>
                <a:r>
                  <a:rPr lang="es-ES" sz="2300" dirty="0"/>
                  <a:t>í</a:t>
                </a:r>
                <a:r>
                  <a:rPr lang="es-ES" sz="2300" dirty="0" smtClean="0"/>
                  <a:t>tem </a:t>
                </a:r>
                <a:r>
                  <a:rPr lang="es-ES" sz="2300" dirty="0"/>
                  <a:t>calificada como correcta o incorrecta es una variable Bernoulli. Entonces la variable </a:t>
                </a:r>
                <a:r>
                  <a:rPr lang="es-ES" sz="2300" dirty="0" smtClean="0"/>
                  <a:t>“Cantidad </a:t>
                </a:r>
                <a:r>
                  <a:rPr lang="es-ES" sz="2300" dirty="0"/>
                  <a:t>de respuestas correctas por azar entre los 10 ítems” sigue el modelo Binomial de parámetros </a:t>
                </a:r>
                <a14:m>
                  <m:oMath xmlns:m="http://schemas.openxmlformats.org/officeDocument/2006/math">
                    <m:r>
                      <a:rPr lang="es-AR" sz="23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ES" sz="2300" dirty="0"/>
                  <a:t> = 10 y </a:t>
                </a:r>
                <a14:m>
                  <m:oMath xmlns:m="http://schemas.openxmlformats.org/officeDocument/2006/math">
                    <m:r>
                      <a:rPr lang="es-AR" sz="23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sz="2300" dirty="0"/>
                  <a:t> = </a:t>
                </a:r>
                <a:r>
                  <a:rPr lang="es-ES" sz="2300" dirty="0" smtClean="0"/>
                  <a:t>1/5</a:t>
                </a:r>
                <a:r>
                  <a:rPr lang="es-ES" sz="2300" dirty="0"/>
                  <a:t>= 0,20.</a:t>
                </a:r>
              </a:p>
              <a:p>
                <a:pPr marL="4572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ES" dirty="0"/>
              </a:p>
              <a:p>
                <a:pPr marL="4572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EE82DFB-F8F1-4515-BC21-0F0ADBF6E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99592" y="908720"/>
                <a:ext cx="7488832" cy="4320480"/>
              </a:xfrm>
              <a:blipFill rotWithShape="1">
                <a:blip r:embed="rId2"/>
                <a:stretch>
                  <a:fillRect l="-570" r="-1140" b="-9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3866985" y="5414320"/>
            <a:ext cx="1422115" cy="272333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Individuos</a:t>
            </a:r>
            <a:endParaRPr kumimoji="0" lang="es-E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6 Conector recto de flecha"/>
          <p:cNvCxnSpPr>
            <a:endCxn id="10" idx="6"/>
          </p:cNvCxnSpPr>
          <p:nvPr/>
        </p:nvCxnSpPr>
        <p:spPr>
          <a:xfrm flipH="1">
            <a:off x="5070215" y="4285588"/>
            <a:ext cx="1496814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" name="7 Elipse"/>
          <p:cNvSpPr/>
          <p:nvPr/>
        </p:nvSpPr>
        <p:spPr>
          <a:xfrm>
            <a:off x="3696780" y="138614"/>
            <a:ext cx="1832925" cy="447938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Variabilidad</a:t>
            </a:r>
          </a:p>
        </p:txBody>
      </p:sp>
      <p:sp>
        <p:nvSpPr>
          <p:cNvPr id="9" name="8 Elipse"/>
          <p:cNvSpPr/>
          <p:nvPr/>
        </p:nvSpPr>
        <p:spPr>
          <a:xfrm>
            <a:off x="5019506" y="4892099"/>
            <a:ext cx="1411713" cy="360040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Población</a:t>
            </a:r>
          </a:p>
        </p:txBody>
      </p:sp>
      <p:sp>
        <p:nvSpPr>
          <p:cNvPr id="10" name="9 Elipse"/>
          <p:cNvSpPr/>
          <p:nvPr/>
        </p:nvSpPr>
        <p:spPr>
          <a:xfrm>
            <a:off x="4122596" y="4069564"/>
            <a:ext cx="947619" cy="432048"/>
          </a:xfrm>
          <a:prstGeom prst="ellipse">
            <a:avLst/>
          </a:prstGeom>
          <a:solidFill>
            <a:srgbClr val="FFFF99">
              <a:alpha val="99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Datos</a:t>
            </a:r>
          </a:p>
        </p:txBody>
      </p:sp>
      <p:sp>
        <p:nvSpPr>
          <p:cNvPr id="11" name="10 Elipse"/>
          <p:cNvSpPr/>
          <p:nvPr/>
        </p:nvSpPr>
        <p:spPr>
          <a:xfrm>
            <a:off x="594505" y="3884916"/>
            <a:ext cx="1828681" cy="459835"/>
          </a:xfrm>
          <a:prstGeom prst="ellipse">
            <a:avLst/>
          </a:prstGeom>
          <a:pattFill prst="horzBrick">
            <a:fgClr>
              <a:srgbClr val="C0504D">
                <a:lumMod val="40000"/>
                <a:lumOff val="60000"/>
              </a:srgbClr>
            </a:fgClr>
            <a:bgClr>
              <a:srgbClr val="8064A2">
                <a:lumMod val="20000"/>
                <a:lumOff val="80000"/>
              </a:srgbClr>
            </a:bgClr>
          </a:patt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DESCRIPTIVA</a:t>
            </a:r>
          </a:p>
        </p:txBody>
      </p:sp>
      <p:sp>
        <p:nvSpPr>
          <p:cNvPr id="12" name="11 Elipse"/>
          <p:cNvSpPr/>
          <p:nvPr/>
        </p:nvSpPr>
        <p:spPr>
          <a:xfrm>
            <a:off x="3020285" y="1285589"/>
            <a:ext cx="1224207" cy="312664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</a:t>
            </a:r>
          </a:p>
        </p:txBody>
      </p:sp>
      <p:sp>
        <p:nvSpPr>
          <p:cNvPr id="13" name="12 Elipse"/>
          <p:cNvSpPr/>
          <p:nvPr/>
        </p:nvSpPr>
        <p:spPr>
          <a:xfrm>
            <a:off x="72683" y="666891"/>
            <a:ext cx="1729143" cy="385846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Constructo </a:t>
            </a:r>
          </a:p>
        </p:txBody>
      </p:sp>
      <p:sp>
        <p:nvSpPr>
          <p:cNvPr id="14" name="13 Elipse"/>
          <p:cNvSpPr/>
          <p:nvPr/>
        </p:nvSpPr>
        <p:spPr>
          <a:xfrm>
            <a:off x="12996" y="3071480"/>
            <a:ext cx="1360660" cy="295546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Medición</a:t>
            </a:r>
          </a:p>
        </p:txBody>
      </p:sp>
      <p:sp>
        <p:nvSpPr>
          <p:cNvPr id="15" name="14 Elipse"/>
          <p:cNvSpPr/>
          <p:nvPr/>
        </p:nvSpPr>
        <p:spPr>
          <a:xfrm>
            <a:off x="3101150" y="3024477"/>
            <a:ext cx="1245968" cy="282257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Gráficos</a:t>
            </a:r>
          </a:p>
        </p:txBody>
      </p:sp>
      <p:sp>
        <p:nvSpPr>
          <p:cNvPr id="16" name="15 Elipse"/>
          <p:cNvSpPr/>
          <p:nvPr/>
        </p:nvSpPr>
        <p:spPr>
          <a:xfrm>
            <a:off x="4908211" y="1678554"/>
            <a:ext cx="2411149" cy="429438"/>
          </a:xfrm>
          <a:prstGeom prst="ellips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Distribuciones de Probabilidades</a:t>
            </a:r>
          </a:p>
        </p:txBody>
      </p:sp>
      <p:sp>
        <p:nvSpPr>
          <p:cNvPr id="17" name="16 Elipse"/>
          <p:cNvSpPr/>
          <p:nvPr/>
        </p:nvSpPr>
        <p:spPr>
          <a:xfrm>
            <a:off x="6784695" y="2541629"/>
            <a:ext cx="2023084" cy="623976"/>
          </a:xfrm>
          <a:prstGeom prst="ellipse">
            <a:avLst/>
          </a:prstGeom>
          <a:pattFill prst="solidDmnd">
            <a:fgClr>
              <a:srgbClr val="66FFCC"/>
            </a:fgClr>
            <a:bgClr>
              <a:sysClr val="window" lastClr="FFFFFF"/>
            </a:bgClr>
          </a:patt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Estimación por 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Intervalos de Confianza</a:t>
            </a:r>
          </a:p>
        </p:txBody>
      </p:sp>
      <p:sp>
        <p:nvSpPr>
          <p:cNvPr id="18" name="17 Elipse"/>
          <p:cNvSpPr/>
          <p:nvPr/>
        </p:nvSpPr>
        <p:spPr>
          <a:xfrm>
            <a:off x="399525" y="1755576"/>
            <a:ext cx="1572537" cy="380092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 observable</a:t>
            </a:r>
          </a:p>
        </p:txBody>
      </p:sp>
      <p:sp>
        <p:nvSpPr>
          <p:cNvPr id="19" name="18 CuadroTexto"/>
          <p:cNvSpPr txBox="1"/>
          <p:nvPr/>
        </p:nvSpPr>
        <p:spPr>
          <a:xfrm rot="10800000">
            <a:off x="4533554" y="614284"/>
            <a:ext cx="369332" cy="19273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tiene sentido por que existe</a:t>
            </a:r>
          </a:p>
        </p:txBody>
      </p:sp>
      <p:sp>
        <p:nvSpPr>
          <p:cNvPr id="20" name="19 Elipse"/>
          <p:cNvSpPr/>
          <p:nvPr/>
        </p:nvSpPr>
        <p:spPr>
          <a:xfrm>
            <a:off x="6508599" y="3963332"/>
            <a:ext cx="1885298" cy="459835"/>
          </a:xfrm>
          <a:prstGeom prst="ellipse">
            <a:avLst/>
          </a:prstGeom>
          <a:solidFill>
            <a:srgbClr val="66FFCC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INFERENCIAL</a:t>
            </a:r>
          </a:p>
        </p:txBody>
      </p:sp>
      <p:sp>
        <p:nvSpPr>
          <p:cNvPr id="21" name="20 CuadroTexto"/>
          <p:cNvSpPr txBox="1"/>
          <p:nvPr/>
        </p:nvSpPr>
        <p:spPr>
          <a:xfrm rot="16200000">
            <a:off x="3109363" y="3284368"/>
            <a:ext cx="369332" cy="17805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organiza, resume, analiza</a:t>
            </a:r>
          </a:p>
        </p:txBody>
      </p:sp>
      <p:sp>
        <p:nvSpPr>
          <p:cNvPr id="22" name="21 Elipse"/>
          <p:cNvSpPr/>
          <p:nvPr/>
        </p:nvSpPr>
        <p:spPr>
          <a:xfrm>
            <a:off x="2685658" y="4893317"/>
            <a:ext cx="1441080" cy="360040"/>
          </a:xfrm>
          <a:prstGeom prst="ellipse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Muestra</a:t>
            </a:r>
          </a:p>
        </p:txBody>
      </p:sp>
      <p:cxnSp>
        <p:nvCxnSpPr>
          <p:cNvPr id="23" name="22 Conector recto de flecha"/>
          <p:cNvCxnSpPr>
            <a:stCxn id="10" idx="4"/>
            <a:endCxn id="22" idx="0"/>
          </p:cNvCxnSpPr>
          <p:nvPr/>
        </p:nvCxnSpPr>
        <p:spPr>
          <a:xfrm flipH="1">
            <a:off x="3406198" y="4501612"/>
            <a:ext cx="1190208" cy="39170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4" name="23 Conector recto de flecha"/>
          <p:cNvCxnSpPr>
            <a:stCxn id="20" idx="0"/>
            <a:endCxn id="17" idx="4"/>
          </p:cNvCxnSpPr>
          <p:nvPr/>
        </p:nvCxnSpPr>
        <p:spPr>
          <a:xfrm flipV="1">
            <a:off x="7451248" y="3165605"/>
            <a:ext cx="344989" cy="79772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5" name="24 Conector recto de flecha"/>
          <p:cNvCxnSpPr>
            <a:stCxn id="20" idx="4"/>
            <a:endCxn id="26" idx="0"/>
          </p:cNvCxnSpPr>
          <p:nvPr/>
        </p:nvCxnSpPr>
        <p:spPr>
          <a:xfrm>
            <a:off x="7451248" y="4423167"/>
            <a:ext cx="223596" cy="89201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6" name="25 Elipse"/>
          <p:cNvSpPr/>
          <p:nvPr/>
        </p:nvSpPr>
        <p:spPr>
          <a:xfrm>
            <a:off x="6280109" y="5315183"/>
            <a:ext cx="2789470" cy="435696"/>
          </a:xfrm>
          <a:prstGeom prst="ellipse">
            <a:avLst/>
          </a:prstGeom>
          <a:solidFill>
            <a:srgbClr val="66FFCC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 de decisiones: Pruebas de Hipótesis</a:t>
            </a:r>
          </a:p>
        </p:txBody>
      </p:sp>
      <p:sp>
        <p:nvSpPr>
          <p:cNvPr id="27" name="26 CuadroTexto"/>
          <p:cNvSpPr txBox="1"/>
          <p:nvPr/>
        </p:nvSpPr>
        <p:spPr>
          <a:xfrm rot="9175810">
            <a:off x="6310074" y="2171672"/>
            <a:ext cx="553998" cy="16096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controlar el error en el proceso</a:t>
            </a:r>
          </a:p>
        </p:txBody>
      </p:sp>
      <p:sp>
        <p:nvSpPr>
          <p:cNvPr id="28" name="27 CuadroTexto"/>
          <p:cNvSpPr txBox="1"/>
          <p:nvPr/>
        </p:nvSpPr>
        <p:spPr>
          <a:xfrm rot="3354698">
            <a:off x="3895595" y="89943"/>
            <a:ext cx="553998" cy="159363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  el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concepto de</a:t>
            </a:r>
          </a:p>
        </p:txBody>
      </p:sp>
      <p:cxnSp>
        <p:nvCxnSpPr>
          <p:cNvPr id="29" name="28 Conector recto de flecha"/>
          <p:cNvCxnSpPr>
            <a:stCxn id="8" idx="4"/>
            <a:endCxn id="12" idx="0"/>
          </p:cNvCxnSpPr>
          <p:nvPr/>
        </p:nvCxnSpPr>
        <p:spPr>
          <a:xfrm flipH="1">
            <a:off x="3632389" y="586552"/>
            <a:ext cx="980854" cy="69903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29 Conector recto de flecha"/>
          <p:cNvCxnSpPr>
            <a:stCxn id="12" idx="2"/>
            <a:endCxn id="13" idx="6"/>
          </p:cNvCxnSpPr>
          <p:nvPr/>
        </p:nvCxnSpPr>
        <p:spPr>
          <a:xfrm flipH="1" flipV="1">
            <a:off x="1801826" y="859814"/>
            <a:ext cx="1218459" cy="58210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1" name="30 CuadroTexto"/>
          <p:cNvSpPr txBox="1"/>
          <p:nvPr/>
        </p:nvSpPr>
        <p:spPr>
          <a:xfrm rot="17667137">
            <a:off x="2201886" y="604042"/>
            <a:ext cx="553998" cy="11491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directamente observable</a:t>
            </a:r>
          </a:p>
        </p:txBody>
      </p:sp>
      <p:cxnSp>
        <p:nvCxnSpPr>
          <p:cNvPr id="32" name="31 Conector recto de flecha"/>
          <p:cNvCxnSpPr>
            <a:stCxn id="12" idx="2"/>
            <a:endCxn id="18" idx="0"/>
          </p:cNvCxnSpPr>
          <p:nvPr/>
        </p:nvCxnSpPr>
        <p:spPr>
          <a:xfrm flipH="1">
            <a:off x="1185794" y="1441921"/>
            <a:ext cx="1834491" cy="31365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3" name="32 CuadroTexto"/>
          <p:cNvSpPr txBox="1"/>
          <p:nvPr/>
        </p:nvSpPr>
        <p:spPr>
          <a:xfrm rot="15632629">
            <a:off x="2081308" y="967374"/>
            <a:ext cx="553998" cy="11594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puede ser directamente</a:t>
            </a:r>
          </a:p>
        </p:txBody>
      </p:sp>
      <p:sp>
        <p:nvSpPr>
          <p:cNvPr id="34" name="33 CuadroTexto"/>
          <p:cNvSpPr txBox="1"/>
          <p:nvPr/>
        </p:nvSpPr>
        <p:spPr>
          <a:xfrm rot="18708792">
            <a:off x="487188" y="753717"/>
            <a:ext cx="553998" cy="121912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operacionali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lizado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una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115263" y="1945622"/>
            <a:ext cx="369332" cy="11920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Susceptible de</a:t>
            </a:r>
          </a:p>
        </p:txBody>
      </p:sp>
      <p:sp>
        <p:nvSpPr>
          <p:cNvPr id="36" name="35 CuadroTexto"/>
          <p:cNvSpPr txBox="1"/>
          <p:nvPr/>
        </p:nvSpPr>
        <p:spPr>
          <a:xfrm rot="1445726">
            <a:off x="7290394" y="3052288"/>
            <a:ext cx="369332" cy="10174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métodos de</a:t>
            </a:r>
          </a:p>
        </p:txBody>
      </p:sp>
      <p:sp>
        <p:nvSpPr>
          <p:cNvPr id="37" name="36 CuadroTexto"/>
          <p:cNvSpPr txBox="1"/>
          <p:nvPr/>
        </p:nvSpPr>
        <p:spPr>
          <a:xfrm rot="9876658">
            <a:off x="7490178" y="4316353"/>
            <a:ext cx="369332" cy="10174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métodos de</a:t>
            </a:r>
          </a:p>
        </p:txBody>
      </p:sp>
      <p:cxnSp>
        <p:nvCxnSpPr>
          <p:cNvPr id="38" name="37 Conector recto de flecha"/>
          <p:cNvCxnSpPr>
            <a:stCxn id="16" idx="4"/>
          </p:cNvCxnSpPr>
          <p:nvPr/>
        </p:nvCxnSpPr>
        <p:spPr>
          <a:xfrm>
            <a:off x="6113786" y="2107992"/>
            <a:ext cx="985010" cy="1881994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9" name="38 Conector recto de flecha"/>
          <p:cNvCxnSpPr>
            <a:stCxn id="11" idx="5"/>
            <a:endCxn id="10" idx="2"/>
          </p:cNvCxnSpPr>
          <p:nvPr/>
        </p:nvCxnSpPr>
        <p:spPr>
          <a:xfrm>
            <a:off x="2155382" y="4277410"/>
            <a:ext cx="1967214" cy="817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0" name="39 Elipse"/>
          <p:cNvSpPr/>
          <p:nvPr/>
        </p:nvSpPr>
        <p:spPr>
          <a:xfrm>
            <a:off x="2458884" y="1720996"/>
            <a:ext cx="1993730" cy="402560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Distribución de frecuencias</a:t>
            </a:r>
          </a:p>
        </p:txBody>
      </p:sp>
      <p:cxnSp>
        <p:nvCxnSpPr>
          <p:cNvPr id="41" name="40 Conector recto de flecha"/>
          <p:cNvCxnSpPr>
            <a:stCxn id="18" idx="6"/>
            <a:endCxn id="40" idx="2"/>
          </p:cNvCxnSpPr>
          <p:nvPr/>
        </p:nvCxnSpPr>
        <p:spPr>
          <a:xfrm flipV="1">
            <a:off x="1972062" y="1922276"/>
            <a:ext cx="486822" cy="2334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2" name="41 CuadroTexto"/>
          <p:cNvSpPr txBox="1"/>
          <p:nvPr/>
        </p:nvSpPr>
        <p:spPr>
          <a:xfrm rot="15982031">
            <a:off x="1980356" y="1601994"/>
            <a:ext cx="369332" cy="47431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tiene</a:t>
            </a:r>
          </a:p>
        </p:txBody>
      </p:sp>
      <p:cxnSp>
        <p:nvCxnSpPr>
          <p:cNvPr id="43" name="42 Conector recto de flecha"/>
          <p:cNvCxnSpPr>
            <a:stCxn id="48" idx="0"/>
          </p:cNvCxnSpPr>
          <p:nvPr/>
        </p:nvCxnSpPr>
        <p:spPr>
          <a:xfrm flipV="1">
            <a:off x="4613242" y="598008"/>
            <a:ext cx="0" cy="198302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4" name="43 CuadroTexto"/>
          <p:cNvSpPr txBox="1"/>
          <p:nvPr/>
        </p:nvSpPr>
        <p:spPr>
          <a:xfrm rot="16200000">
            <a:off x="4487193" y="1102675"/>
            <a:ext cx="553998" cy="12282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modelizada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</a:t>
            </a:r>
          </a:p>
        </p:txBody>
      </p:sp>
      <p:cxnSp>
        <p:nvCxnSpPr>
          <p:cNvPr id="45" name="44 Conector curvado"/>
          <p:cNvCxnSpPr>
            <a:stCxn id="40" idx="7"/>
            <a:endCxn id="16" idx="1"/>
          </p:cNvCxnSpPr>
          <p:nvPr/>
        </p:nvCxnSpPr>
        <p:spPr>
          <a:xfrm rot="5400000" flipH="1" flipV="1">
            <a:off x="4691724" y="1210359"/>
            <a:ext cx="38506" cy="1100677"/>
          </a:xfrm>
          <a:prstGeom prst="curvedConnector3">
            <a:avLst>
              <a:gd name="adj1" fmla="val 856999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ysDash"/>
            <a:tailEnd type="arrow"/>
          </a:ln>
          <a:effectLst/>
        </p:spPr>
      </p:cxnSp>
      <p:sp>
        <p:nvSpPr>
          <p:cNvPr id="46" name="45 CuadroTexto"/>
          <p:cNvSpPr txBox="1"/>
          <p:nvPr/>
        </p:nvSpPr>
        <p:spPr>
          <a:xfrm rot="15688202">
            <a:off x="3250493" y="3928534"/>
            <a:ext cx="369332" cy="113744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pueden ser</a:t>
            </a:r>
          </a:p>
        </p:txBody>
      </p:sp>
      <p:sp>
        <p:nvSpPr>
          <p:cNvPr id="47" name="46 CuadroTexto"/>
          <p:cNvSpPr txBox="1"/>
          <p:nvPr/>
        </p:nvSpPr>
        <p:spPr>
          <a:xfrm rot="16200000">
            <a:off x="7703654" y="1054724"/>
            <a:ext cx="553998" cy="1654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asignar confianza en</a:t>
            </a:r>
          </a:p>
        </p:txBody>
      </p:sp>
      <p:sp>
        <p:nvSpPr>
          <p:cNvPr id="48" name="47 Elipse"/>
          <p:cNvSpPr/>
          <p:nvPr/>
        </p:nvSpPr>
        <p:spPr>
          <a:xfrm>
            <a:off x="3671720" y="2581036"/>
            <a:ext cx="1883044" cy="436821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ESTADÍSTICA</a:t>
            </a:r>
          </a:p>
        </p:txBody>
      </p:sp>
      <p:sp>
        <p:nvSpPr>
          <p:cNvPr id="49" name="48 CuadroTexto"/>
          <p:cNvSpPr txBox="1"/>
          <p:nvPr/>
        </p:nvSpPr>
        <p:spPr>
          <a:xfrm rot="16200000">
            <a:off x="7266581" y="-194659"/>
            <a:ext cx="369332" cy="30560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determinar el nivel de significación en</a:t>
            </a:r>
          </a:p>
        </p:txBody>
      </p:sp>
      <p:sp>
        <p:nvSpPr>
          <p:cNvPr id="50" name="49 Elipse"/>
          <p:cNvSpPr/>
          <p:nvPr/>
        </p:nvSpPr>
        <p:spPr>
          <a:xfrm>
            <a:off x="1956605" y="3367026"/>
            <a:ext cx="2289090" cy="544949"/>
          </a:xfrm>
          <a:prstGeom prst="ellipse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 Posición,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Tendencia Central, Variabilidad y otras.</a:t>
            </a:r>
          </a:p>
        </p:txBody>
      </p:sp>
      <p:sp>
        <p:nvSpPr>
          <p:cNvPr id="51" name="50 CuadroTexto"/>
          <p:cNvSpPr txBox="1"/>
          <p:nvPr/>
        </p:nvSpPr>
        <p:spPr>
          <a:xfrm rot="10800000">
            <a:off x="2975673" y="2107992"/>
            <a:ext cx="369332" cy="10174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resumida en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3222902" y="2071631"/>
            <a:ext cx="553998" cy="101880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representada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por</a:t>
            </a:r>
          </a:p>
        </p:txBody>
      </p:sp>
      <p:sp>
        <p:nvSpPr>
          <p:cNvPr id="53" name="52 CuadroTexto"/>
          <p:cNvSpPr txBox="1"/>
          <p:nvPr/>
        </p:nvSpPr>
        <p:spPr>
          <a:xfrm rot="15091308">
            <a:off x="3930186" y="4432570"/>
            <a:ext cx="369332" cy="6664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una</a:t>
            </a:r>
          </a:p>
        </p:txBody>
      </p:sp>
      <p:sp>
        <p:nvSpPr>
          <p:cNvPr id="54" name="53 Elipse"/>
          <p:cNvSpPr/>
          <p:nvPr/>
        </p:nvSpPr>
        <p:spPr>
          <a:xfrm>
            <a:off x="5736077" y="6141177"/>
            <a:ext cx="1646440" cy="36004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Parámetros</a:t>
            </a:r>
          </a:p>
        </p:txBody>
      </p:sp>
      <p:sp>
        <p:nvSpPr>
          <p:cNvPr id="55" name="54 Elipse"/>
          <p:cNvSpPr/>
          <p:nvPr/>
        </p:nvSpPr>
        <p:spPr>
          <a:xfrm>
            <a:off x="1666576" y="6139655"/>
            <a:ext cx="1739622" cy="360040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Estadísticos</a:t>
            </a:r>
          </a:p>
        </p:txBody>
      </p:sp>
      <p:cxnSp>
        <p:nvCxnSpPr>
          <p:cNvPr id="56" name="55 Conector recto de flecha"/>
          <p:cNvCxnSpPr>
            <a:stCxn id="13" idx="3"/>
            <a:endCxn id="18" idx="0"/>
          </p:cNvCxnSpPr>
          <p:nvPr/>
        </p:nvCxnSpPr>
        <p:spPr>
          <a:xfrm>
            <a:off x="325910" y="996231"/>
            <a:ext cx="859884" cy="759345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7" name="56 Conector recto de flecha"/>
          <p:cNvCxnSpPr>
            <a:stCxn id="22" idx="4"/>
            <a:endCxn id="55" idx="6"/>
          </p:cNvCxnSpPr>
          <p:nvPr/>
        </p:nvCxnSpPr>
        <p:spPr>
          <a:xfrm>
            <a:off x="3406198" y="5253357"/>
            <a:ext cx="0" cy="106631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58" name="57 CuadroTexto"/>
          <p:cNvSpPr txBox="1"/>
          <p:nvPr/>
        </p:nvSpPr>
        <p:spPr>
          <a:xfrm>
            <a:off x="3361440" y="5189043"/>
            <a:ext cx="369332" cy="10340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proporciona</a:t>
            </a:r>
          </a:p>
        </p:txBody>
      </p:sp>
      <p:cxnSp>
        <p:nvCxnSpPr>
          <p:cNvPr id="59" name="58 Conector recto de flecha"/>
          <p:cNvCxnSpPr>
            <a:stCxn id="54" idx="2"/>
            <a:endCxn id="9" idx="4"/>
          </p:cNvCxnSpPr>
          <p:nvPr/>
        </p:nvCxnSpPr>
        <p:spPr>
          <a:xfrm flipH="1" flipV="1">
            <a:off x="5725363" y="5252139"/>
            <a:ext cx="10714" cy="106905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0" name="59 Conector recto de flecha"/>
          <p:cNvCxnSpPr>
            <a:stCxn id="22" idx="6"/>
            <a:endCxn id="9" idx="2"/>
          </p:cNvCxnSpPr>
          <p:nvPr/>
        </p:nvCxnSpPr>
        <p:spPr>
          <a:xfrm flipV="1">
            <a:off x="4126738" y="5072119"/>
            <a:ext cx="892768" cy="121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1" name="60 CuadroTexto"/>
          <p:cNvSpPr txBox="1"/>
          <p:nvPr/>
        </p:nvSpPr>
        <p:spPr>
          <a:xfrm rot="16200000">
            <a:off x="4351424" y="4703376"/>
            <a:ext cx="369332" cy="900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 parte de</a:t>
            </a:r>
          </a:p>
        </p:txBody>
      </p:sp>
      <p:sp>
        <p:nvSpPr>
          <p:cNvPr id="62" name="61 Elipse"/>
          <p:cNvSpPr/>
          <p:nvPr/>
        </p:nvSpPr>
        <p:spPr>
          <a:xfrm>
            <a:off x="1117247" y="5712366"/>
            <a:ext cx="1728089" cy="375881"/>
          </a:xfrm>
          <a:prstGeom prst="ellipse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Métodos de 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muestreo</a:t>
            </a:r>
          </a:p>
        </p:txBody>
      </p:sp>
      <p:cxnSp>
        <p:nvCxnSpPr>
          <p:cNvPr id="63" name="62 Conector recto de flecha"/>
          <p:cNvCxnSpPr>
            <a:stCxn id="22" idx="3"/>
            <a:endCxn id="62" idx="0"/>
          </p:cNvCxnSpPr>
          <p:nvPr/>
        </p:nvCxnSpPr>
        <p:spPr>
          <a:xfrm flipH="1">
            <a:off x="1981292" y="5200630"/>
            <a:ext cx="915407" cy="51173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4" name="63 CuadroTexto"/>
          <p:cNvSpPr txBox="1"/>
          <p:nvPr/>
        </p:nvSpPr>
        <p:spPr>
          <a:xfrm rot="14513490">
            <a:off x="2126744" y="4835946"/>
            <a:ext cx="553998" cy="122797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Seleccionada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por</a:t>
            </a:r>
          </a:p>
        </p:txBody>
      </p:sp>
      <p:sp>
        <p:nvSpPr>
          <p:cNvPr id="65" name="64 Elipse"/>
          <p:cNvSpPr/>
          <p:nvPr/>
        </p:nvSpPr>
        <p:spPr>
          <a:xfrm>
            <a:off x="823486" y="3549914"/>
            <a:ext cx="1100339" cy="282039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Escalas</a:t>
            </a:r>
          </a:p>
        </p:txBody>
      </p:sp>
      <p:cxnSp>
        <p:nvCxnSpPr>
          <p:cNvPr id="66" name="65 Conector recto de flecha"/>
          <p:cNvCxnSpPr>
            <a:stCxn id="10" idx="3"/>
            <a:endCxn id="71" idx="6"/>
          </p:cNvCxnSpPr>
          <p:nvPr/>
        </p:nvCxnSpPr>
        <p:spPr>
          <a:xfrm flipH="1">
            <a:off x="2830841" y="4438340"/>
            <a:ext cx="1430531" cy="234139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67" name="66 CuadroTexto"/>
          <p:cNvSpPr txBox="1"/>
          <p:nvPr/>
        </p:nvSpPr>
        <p:spPr>
          <a:xfrm rot="1031832">
            <a:off x="946345" y="3311006"/>
            <a:ext cx="903484" cy="2769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diversas</a:t>
            </a:r>
          </a:p>
        </p:txBody>
      </p:sp>
      <p:cxnSp>
        <p:nvCxnSpPr>
          <p:cNvPr id="68" name="67 Conector angular"/>
          <p:cNvCxnSpPr>
            <a:stCxn id="55" idx="4"/>
            <a:endCxn id="54" idx="4"/>
          </p:cNvCxnSpPr>
          <p:nvPr/>
        </p:nvCxnSpPr>
        <p:spPr>
          <a:xfrm rot="16200000" flipH="1">
            <a:off x="4547081" y="4489001"/>
            <a:ext cx="1522" cy="4022910"/>
          </a:xfrm>
          <a:prstGeom prst="bentConnector3">
            <a:avLst>
              <a:gd name="adj1" fmla="val 15119711"/>
            </a:avLst>
          </a:prstGeom>
          <a:noFill/>
          <a:ln w="28575" cap="flat" cmpd="sng" algn="ctr">
            <a:solidFill>
              <a:srgbClr val="4F81BD"/>
            </a:solidFill>
            <a:prstDash val="solid"/>
            <a:tailEnd type="arrow"/>
          </a:ln>
          <a:effectLst/>
        </p:spPr>
      </p:cxnSp>
      <p:sp>
        <p:nvSpPr>
          <p:cNvPr id="69" name="68 CuadroTexto"/>
          <p:cNvSpPr txBox="1"/>
          <p:nvPr/>
        </p:nvSpPr>
        <p:spPr>
          <a:xfrm rot="16200000">
            <a:off x="4336365" y="5830749"/>
            <a:ext cx="369332" cy="15595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permiten inferir sobre</a:t>
            </a:r>
          </a:p>
        </p:txBody>
      </p:sp>
      <p:sp>
        <p:nvSpPr>
          <p:cNvPr id="70" name="69 CuadroTexto"/>
          <p:cNvSpPr txBox="1"/>
          <p:nvPr/>
        </p:nvSpPr>
        <p:spPr>
          <a:xfrm rot="10800000">
            <a:off x="5459078" y="5153546"/>
            <a:ext cx="553998" cy="10738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caracterizan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la</a:t>
            </a:r>
          </a:p>
        </p:txBody>
      </p:sp>
      <p:sp>
        <p:nvSpPr>
          <p:cNvPr id="71" name="70 Elipse"/>
          <p:cNvSpPr/>
          <p:nvPr/>
        </p:nvSpPr>
        <p:spPr>
          <a:xfrm>
            <a:off x="1499201" y="4531459"/>
            <a:ext cx="1331640" cy="282039"/>
          </a:xfrm>
          <a:prstGeom prst="ellipse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Puntajes</a:t>
            </a:r>
          </a:p>
        </p:txBody>
      </p:sp>
      <p:sp>
        <p:nvSpPr>
          <p:cNvPr id="72" name="71 CuadroTexto"/>
          <p:cNvSpPr txBox="1"/>
          <p:nvPr/>
        </p:nvSpPr>
        <p:spPr>
          <a:xfrm>
            <a:off x="-46742" y="3321271"/>
            <a:ext cx="553998" cy="12414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la que 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obtienen</a:t>
            </a:r>
          </a:p>
        </p:txBody>
      </p:sp>
      <p:sp>
        <p:nvSpPr>
          <p:cNvPr id="73" name="72 CuadroTexto"/>
          <p:cNvSpPr txBox="1"/>
          <p:nvPr/>
        </p:nvSpPr>
        <p:spPr>
          <a:xfrm rot="5400000">
            <a:off x="5633956" y="3787831"/>
            <a:ext cx="369332" cy="7701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utiliza</a:t>
            </a:r>
          </a:p>
        </p:txBody>
      </p:sp>
      <p:sp>
        <p:nvSpPr>
          <p:cNvPr id="74" name="73 Elipse"/>
          <p:cNvSpPr/>
          <p:nvPr/>
        </p:nvSpPr>
        <p:spPr>
          <a:xfrm>
            <a:off x="19775" y="5416246"/>
            <a:ext cx="1527889" cy="349050"/>
          </a:xfrm>
          <a:prstGeom prst="ellipse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Grupo </a:t>
            </a: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Normativo</a:t>
            </a:r>
          </a:p>
        </p:txBody>
      </p:sp>
      <p:cxnSp>
        <p:nvCxnSpPr>
          <p:cNvPr id="75" name="74 Conector angular"/>
          <p:cNvCxnSpPr/>
          <p:nvPr/>
        </p:nvCxnSpPr>
        <p:spPr>
          <a:xfrm rot="5400000">
            <a:off x="-252634" y="2455397"/>
            <a:ext cx="1105128" cy="187267"/>
          </a:xfrm>
          <a:prstGeom prst="bentConnector3">
            <a:avLst>
              <a:gd name="adj1" fmla="val -679"/>
            </a:avLst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6" name="75 Conector recto de flecha"/>
          <p:cNvCxnSpPr>
            <a:stCxn id="71" idx="4"/>
            <a:endCxn id="74" idx="0"/>
          </p:cNvCxnSpPr>
          <p:nvPr/>
        </p:nvCxnSpPr>
        <p:spPr>
          <a:xfrm flipH="1">
            <a:off x="783720" y="4813498"/>
            <a:ext cx="1381301" cy="60274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7" name="76 CuadroTexto"/>
          <p:cNvSpPr txBox="1"/>
          <p:nvPr/>
        </p:nvSpPr>
        <p:spPr>
          <a:xfrm rot="14766397">
            <a:off x="1133749" y="4503338"/>
            <a:ext cx="553998" cy="12270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estandarizados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</a:t>
            </a:r>
          </a:p>
        </p:txBody>
      </p:sp>
      <p:cxnSp>
        <p:nvCxnSpPr>
          <p:cNvPr id="78" name="77 Conector angular"/>
          <p:cNvCxnSpPr/>
          <p:nvPr/>
        </p:nvCxnSpPr>
        <p:spPr>
          <a:xfrm rot="16200000" flipH="1">
            <a:off x="1649300" y="1908384"/>
            <a:ext cx="1062355" cy="3900438"/>
          </a:xfrm>
          <a:prstGeom prst="bentConnector4">
            <a:avLst>
              <a:gd name="adj1" fmla="val 99702"/>
              <a:gd name="adj2" fmla="val 53649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9" name="78 CuadroTexto"/>
          <p:cNvSpPr txBox="1"/>
          <p:nvPr/>
        </p:nvSpPr>
        <p:spPr>
          <a:xfrm rot="10800000">
            <a:off x="4336244" y="3032209"/>
            <a:ext cx="553998" cy="75840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aludida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</a:t>
            </a:r>
          </a:p>
        </p:txBody>
      </p:sp>
      <p:cxnSp>
        <p:nvCxnSpPr>
          <p:cNvPr id="80" name="79 Conector angular"/>
          <p:cNvCxnSpPr>
            <a:stCxn id="16" idx="6"/>
            <a:endCxn id="17" idx="7"/>
          </p:cNvCxnSpPr>
          <p:nvPr/>
        </p:nvCxnSpPr>
        <p:spPr>
          <a:xfrm>
            <a:off x="7319360" y="1893273"/>
            <a:ext cx="1192145" cy="739735"/>
          </a:xfrm>
          <a:prstGeom prst="bentConnector2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1" name="80 Conector angular"/>
          <p:cNvCxnSpPr/>
          <p:nvPr/>
        </p:nvCxnSpPr>
        <p:spPr>
          <a:xfrm rot="16200000" flipH="1">
            <a:off x="5582402" y="2111682"/>
            <a:ext cx="3737692" cy="2938810"/>
          </a:xfrm>
          <a:prstGeom prst="bentConnector3">
            <a:avLst>
              <a:gd name="adj1" fmla="val -6116"/>
            </a:avLst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2" name="81 Elipse"/>
          <p:cNvSpPr/>
          <p:nvPr/>
        </p:nvSpPr>
        <p:spPr>
          <a:xfrm>
            <a:off x="501832" y="2377578"/>
            <a:ext cx="1360660" cy="295546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Conjunta</a:t>
            </a:r>
          </a:p>
        </p:txBody>
      </p:sp>
      <p:sp>
        <p:nvSpPr>
          <p:cNvPr id="83" name="82 Elipse"/>
          <p:cNvSpPr/>
          <p:nvPr/>
        </p:nvSpPr>
        <p:spPr>
          <a:xfrm>
            <a:off x="823486" y="2720742"/>
            <a:ext cx="1972857" cy="380852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Relación entre variables</a:t>
            </a:r>
          </a:p>
        </p:txBody>
      </p:sp>
      <p:cxnSp>
        <p:nvCxnSpPr>
          <p:cNvPr id="84" name="83 Conector recto de flecha"/>
          <p:cNvCxnSpPr/>
          <p:nvPr/>
        </p:nvCxnSpPr>
        <p:spPr>
          <a:xfrm>
            <a:off x="3050575" y="2115061"/>
            <a:ext cx="0" cy="1259034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5" name="84 Conector recto de flecha"/>
          <p:cNvCxnSpPr/>
          <p:nvPr/>
        </p:nvCxnSpPr>
        <p:spPr>
          <a:xfrm>
            <a:off x="3493350" y="2135668"/>
            <a:ext cx="0" cy="888809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6" name="85 Conector recto de flecha"/>
          <p:cNvCxnSpPr>
            <a:stCxn id="40" idx="2"/>
            <a:endCxn id="82" idx="0"/>
          </p:cNvCxnSpPr>
          <p:nvPr/>
        </p:nvCxnSpPr>
        <p:spPr>
          <a:xfrm flipH="1">
            <a:off x="1182162" y="1922276"/>
            <a:ext cx="1276722" cy="455302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7" name="86 CuadroTexto"/>
          <p:cNvSpPr txBox="1"/>
          <p:nvPr/>
        </p:nvSpPr>
        <p:spPr>
          <a:xfrm rot="15101246">
            <a:off x="1726120" y="1622403"/>
            <a:ext cx="369332" cy="11433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puede ser</a:t>
            </a:r>
          </a:p>
        </p:txBody>
      </p:sp>
      <p:cxnSp>
        <p:nvCxnSpPr>
          <p:cNvPr id="88" name="87 Conector angular"/>
          <p:cNvCxnSpPr>
            <a:endCxn id="83" idx="7"/>
          </p:cNvCxnSpPr>
          <p:nvPr/>
        </p:nvCxnSpPr>
        <p:spPr>
          <a:xfrm>
            <a:off x="1870581" y="2501515"/>
            <a:ext cx="636844" cy="275001"/>
          </a:xfrm>
          <a:prstGeom prst="bentConnector2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9" name="88 CuadroTexto"/>
          <p:cNvSpPr txBox="1"/>
          <p:nvPr/>
        </p:nvSpPr>
        <p:spPr>
          <a:xfrm rot="16200000">
            <a:off x="1920951" y="2078664"/>
            <a:ext cx="553998" cy="8408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el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estudio de </a:t>
            </a:r>
          </a:p>
        </p:txBody>
      </p:sp>
      <p:cxnSp>
        <p:nvCxnSpPr>
          <p:cNvPr id="90" name="89 Conector recto"/>
          <p:cNvCxnSpPr>
            <a:stCxn id="48" idx="4"/>
          </p:cNvCxnSpPr>
          <p:nvPr/>
        </p:nvCxnSpPr>
        <p:spPr>
          <a:xfrm flipH="1">
            <a:off x="4596406" y="3057098"/>
            <a:ext cx="16836" cy="78481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1" name="90 Conector recto de flecha"/>
          <p:cNvCxnSpPr>
            <a:endCxn id="20" idx="1"/>
          </p:cNvCxnSpPr>
          <p:nvPr/>
        </p:nvCxnSpPr>
        <p:spPr>
          <a:xfrm>
            <a:off x="4613242" y="3875526"/>
            <a:ext cx="2171452" cy="155147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2" name="91 Conector recto de flecha"/>
          <p:cNvCxnSpPr>
            <a:endCxn id="11" idx="6"/>
          </p:cNvCxnSpPr>
          <p:nvPr/>
        </p:nvCxnSpPr>
        <p:spPr>
          <a:xfrm flipH="1">
            <a:off x="2423186" y="3875526"/>
            <a:ext cx="2149936" cy="23930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3" name="92 Conector recto de flecha"/>
          <p:cNvCxnSpPr>
            <a:stCxn id="14" idx="4"/>
            <a:endCxn id="65" idx="0"/>
          </p:cNvCxnSpPr>
          <p:nvPr/>
        </p:nvCxnSpPr>
        <p:spPr>
          <a:xfrm>
            <a:off x="693326" y="3367026"/>
            <a:ext cx="680330" cy="18288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94" name="93 Conector recto de flecha"/>
          <p:cNvCxnSpPr>
            <a:stCxn id="9" idx="3"/>
            <a:endCxn id="6" idx="0"/>
          </p:cNvCxnSpPr>
          <p:nvPr/>
        </p:nvCxnSpPr>
        <p:spPr>
          <a:xfrm flipH="1">
            <a:off x="4578043" y="5199412"/>
            <a:ext cx="648204" cy="21490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5" name="94 CuadroTexto"/>
          <p:cNvSpPr txBox="1"/>
          <p:nvPr/>
        </p:nvSpPr>
        <p:spPr>
          <a:xfrm rot="5400000">
            <a:off x="4887330" y="5140845"/>
            <a:ext cx="369332" cy="3947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</a:t>
            </a:r>
          </a:p>
        </p:txBody>
      </p:sp>
      <p:sp>
        <p:nvSpPr>
          <p:cNvPr id="96" name="95 Elipse"/>
          <p:cNvSpPr/>
          <p:nvPr/>
        </p:nvSpPr>
        <p:spPr>
          <a:xfrm>
            <a:off x="3866985" y="6227359"/>
            <a:ext cx="1458839" cy="272333"/>
          </a:xfrm>
          <a:prstGeom prst="ellipse">
            <a:avLst/>
          </a:prstGeom>
          <a:solidFill>
            <a:srgbClr val="FFFF99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Valores</a:t>
            </a:r>
          </a:p>
        </p:txBody>
      </p:sp>
      <p:cxnSp>
        <p:nvCxnSpPr>
          <p:cNvPr id="97" name="96 Conector recto de flecha"/>
          <p:cNvCxnSpPr>
            <a:stCxn id="6" idx="4"/>
            <a:endCxn id="96" idx="0"/>
          </p:cNvCxnSpPr>
          <p:nvPr/>
        </p:nvCxnSpPr>
        <p:spPr>
          <a:xfrm>
            <a:off x="4578043" y="5686653"/>
            <a:ext cx="18362" cy="540706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98" name="97 CuadroTexto"/>
          <p:cNvSpPr txBox="1"/>
          <p:nvPr/>
        </p:nvSpPr>
        <p:spPr>
          <a:xfrm>
            <a:off x="4573122" y="5618643"/>
            <a:ext cx="369332" cy="65842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generan</a:t>
            </a:r>
          </a:p>
        </p:txBody>
      </p:sp>
      <p:sp>
        <p:nvSpPr>
          <p:cNvPr id="99" name="98 Elipse"/>
          <p:cNvSpPr/>
          <p:nvPr/>
        </p:nvSpPr>
        <p:spPr>
          <a:xfrm>
            <a:off x="6013076" y="177917"/>
            <a:ext cx="1374362" cy="184666"/>
          </a:xfrm>
          <a:prstGeom prst="ellipse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1</a:t>
            </a:r>
          </a:p>
        </p:txBody>
      </p:sp>
      <p:sp>
        <p:nvSpPr>
          <p:cNvPr id="100" name="99 Elipse"/>
          <p:cNvSpPr/>
          <p:nvPr/>
        </p:nvSpPr>
        <p:spPr>
          <a:xfrm>
            <a:off x="6008155" y="514030"/>
            <a:ext cx="1374362" cy="184666"/>
          </a:xfrm>
          <a:prstGeom prst="ellipse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2</a:t>
            </a:r>
          </a:p>
        </p:txBody>
      </p:sp>
      <p:sp>
        <p:nvSpPr>
          <p:cNvPr id="101" name="100 Elipse"/>
          <p:cNvSpPr/>
          <p:nvPr/>
        </p:nvSpPr>
        <p:spPr>
          <a:xfrm>
            <a:off x="6013076" y="811565"/>
            <a:ext cx="1374362" cy="184666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3</a:t>
            </a:r>
          </a:p>
        </p:txBody>
      </p:sp>
      <p:sp>
        <p:nvSpPr>
          <p:cNvPr id="102" name="101 Elipse"/>
          <p:cNvSpPr/>
          <p:nvPr/>
        </p:nvSpPr>
        <p:spPr>
          <a:xfrm>
            <a:off x="7508749" y="811565"/>
            <a:ext cx="1374362" cy="184666"/>
          </a:xfrm>
          <a:prstGeom prst="ellipse">
            <a:avLst/>
          </a:prstGeom>
          <a:solidFill>
            <a:srgbClr val="66FFCC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5</a:t>
            </a:r>
          </a:p>
        </p:txBody>
      </p:sp>
      <p:sp>
        <p:nvSpPr>
          <p:cNvPr id="103" name="102 Elipse"/>
          <p:cNvSpPr/>
          <p:nvPr/>
        </p:nvSpPr>
        <p:spPr>
          <a:xfrm>
            <a:off x="7508749" y="494219"/>
            <a:ext cx="1374362" cy="184666"/>
          </a:xfrm>
          <a:prstGeom prst="ellipse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4</a:t>
            </a:r>
          </a:p>
        </p:txBody>
      </p:sp>
      <p:cxnSp>
        <p:nvCxnSpPr>
          <p:cNvPr id="104" name="103 Conector recto de flecha"/>
          <p:cNvCxnSpPr>
            <a:stCxn id="10" idx="4"/>
            <a:endCxn id="6" idx="0"/>
          </p:cNvCxnSpPr>
          <p:nvPr/>
        </p:nvCxnSpPr>
        <p:spPr>
          <a:xfrm flipH="1">
            <a:off x="4578043" y="4501612"/>
            <a:ext cx="18363" cy="912708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05" name="104 CuadroTexto"/>
          <p:cNvSpPr txBox="1"/>
          <p:nvPr/>
        </p:nvSpPr>
        <p:spPr>
          <a:xfrm rot="10800000">
            <a:off x="4520910" y="4639130"/>
            <a:ext cx="369332" cy="43420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</a:t>
            </a:r>
          </a:p>
        </p:txBody>
      </p:sp>
      <p:sp>
        <p:nvSpPr>
          <p:cNvPr id="106" name="105 Elipse"/>
          <p:cNvSpPr/>
          <p:nvPr/>
        </p:nvSpPr>
        <p:spPr>
          <a:xfrm>
            <a:off x="6148456" y="4555409"/>
            <a:ext cx="1051528" cy="432048"/>
          </a:xfrm>
          <a:prstGeom prst="ellipse">
            <a:avLst/>
          </a:prstGeom>
          <a:solidFill>
            <a:srgbClr val="9BBB59">
              <a:lumMod val="20000"/>
              <a:lumOff val="80000"/>
              <a:alpha val="99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Matriz</a:t>
            </a:r>
          </a:p>
        </p:txBody>
      </p:sp>
      <p:cxnSp>
        <p:nvCxnSpPr>
          <p:cNvPr id="107" name="106 Conector recto de flecha"/>
          <p:cNvCxnSpPr>
            <a:stCxn id="10" idx="5"/>
            <a:endCxn id="106" idx="2"/>
          </p:cNvCxnSpPr>
          <p:nvPr/>
        </p:nvCxnSpPr>
        <p:spPr>
          <a:xfrm>
            <a:off x="4931439" y="4438340"/>
            <a:ext cx="1217017" cy="333093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08" name="107 CuadroTexto"/>
          <p:cNvSpPr txBox="1"/>
          <p:nvPr/>
        </p:nvSpPr>
        <p:spPr>
          <a:xfrm rot="17092585">
            <a:off x="5228636" y="3846885"/>
            <a:ext cx="553998" cy="14413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organizados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una</a:t>
            </a:r>
          </a:p>
        </p:txBody>
      </p:sp>
      <p:cxnSp>
        <p:nvCxnSpPr>
          <p:cNvPr id="109" name="108 Conector recto de flecha"/>
          <p:cNvCxnSpPr/>
          <p:nvPr/>
        </p:nvCxnSpPr>
        <p:spPr>
          <a:xfrm>
            <a:off x="728414" y="5786516"/>
            <a:ext cx="0" cy="639359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10" name="109 Elipse"/>
          <p:cNvSpPr/>
          <p:nvPr/>
        </p:nvSpPr>
        <p:spPr>
          <a:xfrm>
            <a:off x="26957" y="6430451"/>
            <a:ext cx="1376227" cy="349050"/>
          </a:xfrm>
          <a:prstGeom prst="ellipse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Baremos</a:t>
            </a:r>
          </a:p>
        </p:txBody>
      </p:sp>
      <p:sp>
        <p:nvSpPr>
          <p:cNvPr id="111" name="110 CuadroTexto"/>
          <p:cNvSpPr txBox="1"/>
          <p:nvPr/>
        </p:nvSpPr>
        <p:spPr>
          <a:xfrm rot="10800000">
            <a:off x="520665" y="5693149"/>
            <a:ext cx="415498" cy="7063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Propor</a:t>
            </a:r>
            <a:r>
              <a: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</a:p>
          <a:p>
            <a:pPr marL="0" marR="0" lvl="0" indent="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ciona</a:t>
            </a:r>
            <a:endParaRPr kumimoji="0" lang="es-E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3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6" grpId="0" animBg="1"/>
      <p:bldP spid="27" grpId="0"/>
      <p:bldP spid="36" grpId="0"/>
      <p:bldP spid="37" grpId="0"/>
      <p:bldP spid="47" grpId="0"/>
      <p:bldP spid="49" grpId="0"/>
      <p:bldP spid="102" grpId="0" animBg="1"/>
      <p:bldP spid="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02D85-4C3C-4CFC-8071-8050A216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301208"/>
            <a:ext cx="8712967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Binomial. </a:t>
            </a:r>
            <a:br>
              <a:rPr lang="es-AR" sz="4400" dirty="0" smtClean="0"/>
            </a:br>
            <a:r>
              <a:rPr lang="es-AR" sz="4400" dirty="0" smtClean="0"/>
              <a:t>Supuesto de Estabilidad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7EE82DFB-F8F1-4515-BC21-0F0ADBF6E4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584" y="980728"/>
            <a:ext cx="7704856" cy="4392488"/>
          </a:xfrm>
        </p:spPr>
        <p:txBody>
          <a:bodyPr>
            <a:noAutofit/>
          </a:bodyPr>
          <a:lstStyle/>
          <a:p>
            <a:pPr marL="0" lvl="0" indent="46038" algn="just">
              <a:spcBef>
                <a:spcPts val="0"/>
              </a:spcBef>
              <a:spcAft>
                <a:spcPts val="120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es-ES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Condición de </a:t>
            </a:r>
            <a:r>
              <a:rPr lang="es-ES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Estabilidad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: la probabilidad de éxito debe permanecer constante en las </a:t>
            </a:r>
            <a:r>
              <a:rPr lang="es-ES" i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  <a:cs typeface="Times New Roman" panose="02020603050405020304" pitchFamily="18" charset="0"/>
              </a:rPr>
              <a:t>n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 observaciones de la variable Bernoulli.</a:t>
            </a:r>
          </a:p>
          <a:p>
            <a:pPr marL="45720" lvl="0" indent="0" algn="just">
              <a:spcBef>
                <a:spcPts val="0"/>
              </a:spcBef>
              <a:spcAft>
                <a:spcPts val="12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	En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el primer ejemplo la probabilidad de que salga cara en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cada lanzamiento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de la moneda 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½.</a:t>
            </a:r>
          </a:p>
          <a:p>
            <a:pPr marL="45720" lvl="0" indent="0" algn="just">
              <a:spcBef>
                <a:spcPts val="0"/>
              </a:spcBef>
              <a:spcAft>
                <a:spcPts val="12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En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el segundo ejemplo la probabilidad de responder correctamente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cada uno de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los 10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ítems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es 1/5. Si en algún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ítem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se modificara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la cantidad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de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opciones;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por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ejemplo,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en lugar de ser cinco, fueran tres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las opciones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de respuesta, la probabilidad de éxito cambiaría y no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se mantendría 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la condición de estabilidad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 (cuerpo)"/>
              </a:rPr>
              <a:t>.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  <a:latin typeface="Trebuchet MS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29531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B5F4E4-23D7-407A-BEE5-4E5AB358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229200"/>
            <a:ext cx="8024679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Binomial. </a:t>
            </a:r>
            <a:br>
              <a:rPr lang="es-AR" sz="4400" dirty="0" smtClean="0"/>
            </a:br>
            <a:r>
              <a:rPr lang="es-AR" sz="4400" dirty="0" smtClean="0"/>
              <a:t>Supuesto de Independencia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E879B5-81A9-40B6-B779-9077EC2379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560840" cy="45696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S" dirty="0"/>
          </a:p>
          <a:p>
            <a:pPr marL="0" lvl="2" indent="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AR" sz="22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Condición</a:t>
            </a:r>
            <a:r>
              <a:rPr lang="es-AR" sz="2200" b="1" i="1" dirty="0" smtClean="0"/>
              <a:t> </a:t>
            </a:r>
            <a:r>
              <a:rPr lang="es-AR" sz="2200" b="1" i="1" dirty="0"/>
              <a:t>de </a:t>
            </a:r>
            <a:r>
              <a:rPr lang="es-AR" sz="2200" b="1" i="1" dirty="0" smtClean="0"/>
              <a:t>Independencia</a:t>
            </a:r>
            <a:r>
              <a:rPr lang="es-AR" sz="2200" dirty="0"/>
              <a:t>: la probabilidad de obtener éxito en </a:t>
            </a:r>
            <a:r>
              <a:rPr lang="es-AR" sz="2200" dirty="0" smtClean="0"/>
              <a:t>una observación </a:t>
            </a:r>
            <a:r>
              <a:rPr lang="es-AR" sz="2200" dirty="0"/>
              <a:t>no aumenta ni disminuye si se conoce el resultado de </a:t>
            </a:r>
            <a:r>
              <a:rPr lang="es-AR" sz="2200" dirty="0" smtClean="0"/>
              <a:t>otra observación</a:t>
            </a:r>
            <a:r>
              <a:rPr lang="es-AR" sz="2200" dirty="0"/>
              <a:t>.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AR" dirty="0" smtClean="0"/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	La probabilidad de que </a:t>
            </a:r>
            <a:r>
              <a:rPr lang="es-AR" dirty="0"/>
              <a:t>salga cara en la tercera </a:t>
            </a:r>
            <a:r>
              <a:rPr lang="es-AR" dirty="0" smtClean="0"/>
              <a:t>tirada no </a:t>
            </a:r>
            <a:r>
              <a:rPr lang="es-AR" dirty="0"/>
              <a:t>cambia si se sabe que en los lanzamientos anteriores salió cara, </a:t>
            </a:r>
            <a:r>
              <a:rPr lang="es-AR" dirty="0" smtClean="0"/>
              <a:t>por ejemplo</a:t>
            </a:r>
            <a:r>
              <a:rPr lang="es-AR" dirty="0"/>
              <a:t>.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AR" dirty="0" smtClean="0"/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smtClean="0"/>
              <a:t>	La probabilidad </a:t>
            </a:r>
            <a:r>
              <a:rPr lang="es-AR" dirty="0"/>
              <a:t>de responder correctamente </a:t>
            </a:r>
            <a:r>
              <a:rPr lang="es-AR" dirty="0" smtClean="0"/>
              <a:t>un ítem</a:t>
            </a:r>
            <a:r>
              <a:rPr lang="es-AR" dirty="0"/>
              <a:t>, por ejemplo el </a:t>
            </a:r>
            <a:r>
              <a:rPr lang="es-AR" dirty="0" smtClean="0"/>
              <a:t>quinto, </a:t>
            </a:r>
            <a:r>
              <a:rPr lang="es-AR" dirty="0"/>
              <a:t>no varía si se sabe que el í</a:t>
            </a:r>
            <a:r>
              <a:rPr lang="es-AR" dirty="0" smtClean="0"/>
              <a:t>tem </a:t>
            </a:r>
            <a:r>
              <a:rPr lang="es-AR" dirty="0"/>
              <a:t>anterior </a:t>
            </a:r>
            <a:r>
              <a:rPr lang="es-AR" dirty="0" smtClean="0"/>
              <a:t>se contestó </a:t>
            </a:r>
            <a:r>
              <a:rPr lang="es-AR" dirty="0"/>
              <a:t>mal.</a:t>
            </a:r>
          </a:p>
          <a:p>
            <a:pPr marL="45720" indent="0">
              <a:buNone/>
            </a:pP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40127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8E9E5-F09B-4454-A1B9-037E4B33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229200"/>
            <a:ext cx="7808655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Binomial. </a:t>
            </a:r>
            <a:br>
              <a:rPr lang="es-AR" sz="4400" dirty="0" smtClean="0"/>
            </a:br>
            <a:r>
              <a:rPr lang="es-AR" sz="4400" dirty="0" smtClean="0"/>
              <a:t>Cálculo de Probabilidades</a:t>
            </a:r>
            <a:endParaRPr lang="es-A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D8475B89-6FB8-4E98-B035-D598763DE9F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3568" y="620688"/>
                <a:ext cx="7776864" cy="396044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s-AR" dirty="0" smtClean="0"/>
                  <a:t>	Si </a:t>
                </a:r>
                <a:r>
                  <a:rPr lang="es-AR" dirty="0"/>
                  <a:t>se considera la variable del segundo ejemplo que cuenta la cantidad </a:t>
                </a:r>
                <a:r>
                  <a:rPr lang="es-AR" dirty="0" smtClean="0"/>
                  <a:t>de ítems correctamente respondidos </a:t>
                </a:r>
                <a:r>
                  <a:rPr lang="es-AR" dirty="0"/>
                  <a:t>por azar entre los </a:t>
                </a:r>
                <a:r>
                  <a:rPr lang="es-AR" dirty="0" smtClean="0"/>
                  <a:t>10 presentados es, según se </a:t>
                </a:r>
                <a:r>
                  <a:rPr lang="es-AR" dirty="0"/>
                  <a:t>afirmó, </a:t>
                </a:r>
                <a:r>
                  <a:rPr lang="es-AR" dirty="0" smtClean="0"/>
                  <a:t>Binomial </a:t>
                </a:r>
                <a:r>
                  <a:rPr lang="es-AR" dirty="0"/>
                  <a:t>de parámetros</a:t>
                </a:r>
                <a:r>
                  <a:rPr lang="es-AR" dirty="0" smtClean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AR" dirty="0"/>
                  <a:t>=10 y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=0,20;</m:t>
                    </m:r>
                  </m:oMath>
                </a14:m>
                <a:r>
                  <a:rPr lang="es-AR" dirty="0"/>
                  <a:t> en símbolos </a:t>
                </a:r>
                <a:r>
                  <a:rPr lang="es-A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s-AR" dirty="0"/>
                  <a:t>B(10;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b="0" i="1" smtClean="0">
                        <a:latin typeface="Cambria Math"/>
                      </a:rPr>
                      <m:t>,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20).</m:t>
                    </m:r>
                  </m:oMath>
                </a14:m>
                <a:r>
                  <a:rPr lang="es-AR" dirty="0"/>
                  <a:t> Los valores de </a:t>
                </a:r>
                <a:r>
                  <a:rPr lang="es-A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AR" dirty="0"/>
                  <a:t> son:  </a:t>
                </a:r>
                <a:r>
                  <a:rPr lang="es-AR" dirty="0" smtClean="0"/>
                  <a:t>0, 1, 2</a:t>
                </a:r>
                <a:r>
                  <a:rPr lang="es-AR" dirty="0"/>
                  <a:t>, 3, 4, 5, 6, 7, 8, 9, 10.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s-AR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s-AR" dirty="0" smtClean="0"/>
                  <a:t>	La </a:t>
                </a:r>
                <a:r>
                  <a:rPr lang="es-AR" dirty="0"/>
                  <a:t>asignación de probabilidades a los valores de una variable con </a:t>
                </a:r>
                <a:r>
                  <a:rPr lang="es-AR" dirty="0" smtClean="0"/>
                  <a:t>distribución Binomial </a:t>
                </a:r>
                <a:r>
                  <a:rPr lang="es-AR" dirty="0"/>
                  <a:t>de parámetros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AR" dirty="0"/>
                  <a:t> y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dirty="0" smtClean="0"/>
                  <a:t>puede efectuarse con aplicaciones como, por ejemplo, </a:t>
                </a:r>
                <a:r>
                  <a:rPr lang="es-AR" dirty="0" err="1" smtClean="0"/>
                  <a:t>Probability</a:t>
                </a:r>
                <a:r>
                  <a:rPr lang="es-AR" dirty="0" smtClean="0"/>
                  <a:t> </a:t>
                </a:r>
                <a:r>
                  <a:rPr lang="es-AR" dirty="0" err="1" smtClean="0"/>
                  <a:t>Distributions</a:t>
                </a:r>
                <a:r>
                  <a:rPr lang="es-AR" dirty="0" smtClean="0"/>
                  <a:t> o EXCEL, entre otras.</a:t>
                </a:r>
                <a:endParaRPr lang="es-AR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475B89-6FB8-4E98-B035-D598763DE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3568" y="620688"/>
                <a:ext cx="7776864" cy="3960440"/>
              </a:xfrm>
              <a:blipFill rotWithShape="1">
                <a:blip r:embed="rId2"/>
                <a:stretch>
                  <a:fillRect l="-940" t="-1079" r="-10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0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8E9E5-F09B-4454-A1B9-037E4B33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27" y="5402123"/>
            <a:ext cx="7808655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Binomial. </a:t>
            </a:r>
            <a:br>
              <a:rPr lang="es-AR" sz="4400" dirty="0" smtClean="0"/>
            </a:br>
            <a:r>
              <a:rPr lang="es-AR" sz="4400" dirty="0" err="1" smtClean="0"/>
              <a:t>Probability</a:t>
            </a:r>
            <a:r>
              <a:rPr lang="es-AR" sz="4400" dirty="0" smtClean="0"/>
              <a:t> </a:t>
            </a:r>
            <a:r>
              <a:rPr lang="es-AR" sz="4400" dirty="0" err="1" smtClean="0"/>
              <a:t>Distributions</a:t>
            </a:r>
            <a:r>
              <a:rPr lang="es-AR" sz="4400" dirty="0" smtClean="0"/>
              <a:t> App</a:t>
            </a:r>
            <a:endParaRPr lang="es-AR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1886"/>
            <a:ext cx="1296144" cy="1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5" y="376990"/>
            <a:ext cx="2627337" cy="46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49" y="404664"/>
            <a:ext cx="2627337" cy="467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6989"/>
            <a:ext cx="2627337" cy="467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4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18E9E5-F09B-4454-A1B9-037E4B33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27" y="5402123"/>
            <a:ext cx="7808655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Binomial. </a:t>
            </a:r>
            <a:br>
              <a:rPr lang="es-AR" sz="4400" dirty="0" smtClean="0"/>
            </a:br>
            <a:r>
              <a:rPr lang="es-AR" sz="4400" dirty="0" err="1" smtClean="0"/>
              <a:t>Probability</a:t>
            </a:r>
            <a:r>
              <a:rPr lang="es-AR" sz="4400" dirty="0" smtClean="0"/>
              <a:t> </a:t>
            </a:r>
            <a:r>
              <a:rPr lang="es-AR" sz="4400" dirty="0" err="1" smtClean="0"/>
              <a:t>Distributions</a:t>
            </a:r>
            <a:r>
              <a:rPr lang="es-AR" sz="4400" dirty="0" smtClean="0"/>
              <a:t> App</a:t>
            </a:r>
            <a:endParaRPr lang="es-AR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1886"/>
            <a:ext cx="1296144" cy="1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6990"/>
            <a:ext cx="2664296" cy="47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990"/>
            <a:ext cx="2664296" cy="47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990"/>
            <a:ext cx="2664296" cy="473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75B968-48BD-4D53-8EA7-918B1AC0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58" y="6092057"/>
            <a:ext cx="8381021" cy="765943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</a:t>
            </a:r>
            <a:r>
              <a:rPr lang="es-AR" sz="4400" dirty="0" smtClean="0"/>
              <a:t>Binomial. Ejemplo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8163BF6F-1CC5-481A-B78D-065817916DE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76372" y="476672"/>
                <a:ext cx="8640960" cy="5472608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 smtClean="0"/>
                  <a:t>Sea </a:t>
                </a:r>
                <a:r>
                  <a:rPr lang="es-ES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sz="1800" dirty="0" smtClean="0"/>
                  <a:t> la cantidad de ítems correctamente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/>
                  <a:t>respondidos al azar </a:t>
                </a:r>
                <a:r>
                  <a:rPr lang="es-ES" sz="1800" dirty="0" smtClean="0"/>
                  <a:t>entre los 10 presentados.</a:t>
                </a:r>
                <a:endParaRPr lang="es-E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s-A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s-AR" sz="1800" dirty="0"/>
                  <a:t>B(10</a:t>
                </a:r>
                <a:r>
                  <a:rPr lang="es-AR" sz="1800" dirty="0" smtClean="0"/>
                  <a:t>;</a:t>
                </a:r>
                <a14:m>
                  <m:oMath xmlns:m="http://schemas.openxmlformats.org/officeDocument/2006/math">
                    <m:r>
                      <a:rPr lang="es-AR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1800" b="0" i="1" smtClean="0">
                        <a:latin typeface="Cambria Math"/>
                      </a:rPr>
                      <m:t>,</m:t>
                    </m:r>
                    <m:r>
                      <a:rPr lang="es-AR" sz="1800" i="1">
                        <a:latin typeface="Cambria Math" panose="02040503050406030204" pitchFamily="18" charset="0"/>
                      </a:rPr>
                      <m:t>20)</m:t>
                    </m:r>
                  </m:oMath>
                </a14:m>
                <a:endParaRPr lang="es-E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/>
                  <a:t>Se quiere obtener la probabilidad de responder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 smtClean="0"/>
                  <a:t>a) exactamente </a:t>
                </a:r>
                <a:r>
                  <a:rPr lang="es-ES" sz="1800" dirty="0"/>
                  <a:t>2 ítems </a:t>
                </a:r>
                <a:r>
                  <a:rPr lang="es-ES" sz="1800" dirty="0" smtClean="0"/>
                  <a:t>bien.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 smtClean="0"/>
                  <a:t>En símbolos: P</a:t>
                </a:r>
                <a:r>
                  <a:rPr lang="es-ES" altLang="es-ES" sz="1800" dirty="0" smtClean="0"/>
                  <a:t>(</a:t>
                </a:r>
                <a:r>
                  <a:rPr lang="es-ES" sz="18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s-ES" altLang="es-ES" sz="1800" dirty="0" smtClean="0"/>
                  <a:t>=</a:t>
                </a:r>
                <a14:m>
                  <m:oMath xmlns:m="http://schemas.openxmlformats.org/officeDocument/2006/math">
                    <m:r>
                      <a:rPr lang="es-ES" sz="1800" b="0" i="0" smtClean="0">
                        <a:latin typeface="Cambria Math"/>
                      </a:rPr>
                      <m:t> 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ES" altLang="es-ES" sz="1800" dirty="0"/>
                  <a:t>)</a:t>
                </a:r>
                <a:endParaRPr lang="es-E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/>
                  <a:t>b) </a:t>
                </a:r>
                <a:r>
                  <a:rPr lang="es-ES" sz="1800" dirty="0" smtClean="0"/>
                  <a:t>a </a:t>
                </a:r>
                <a:r>
                  <a:rPr lang="es-ES" sz="1800" dirty="0"/>
                  <a:t>lo sumo 4 ítems </a:t>
                </a:r>
                <a:r>
                  <a:rPr lang="es-ES" sz="1800" dirty="0" smtClean="0"/>
                  <a:t>bien.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 smtClean="0"/>
                  <a:t>En símbolos: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sz="18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ES" altLang="es-ES" sz="1800" dirty="0"/>
                  <a:t>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s-ES" altLang="es-ES" sz="1800" dirty="0"/>
                  <a:t>)</a:t>
                </a:r>
                <a:endParaRPr lang="es-E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/>
                  <a:t>c) </a:t>
                </a:r>
                <a:r>
                  <a:rPr lang="es-ES" sz="1800" dirty="0" smtClean="0"/>
                  <a:t>por </a:t>
                </a:r>
                <a:r>
                  <a:rPr lang="es-ES" sz="1800" dirty="0"/>
                  <a:t>lo menos </a:t>
                </a:r>
                <a:r>
                  <a:rPr lang="es-ES" sz="1800" dirty="0" smtClean="0"/>
                  <a:t>8.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 smtClean="0"/>
                  <a:t>En símbolos: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sz="18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s-ES" altLang="es-ES" sz="1800" dirty="0"/>
                  <a:t>)</a:t>
                </a:r>
                <a:endParaRPr lang="es-E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/>
                  <a:t>d) </a:t>
                </a:r>
                <a:r>
                  <a:rPr lang="es-ES" sz="1800" dirty="0" smtClean="0"/>
                  <a:t>más </a:t>
                </a:r>
                <a:r>
                  <a:rPr lang="es-ES" sz="1800" dirty="0"/>
                  <a:t>de la mitad </a:t>
                </a:r>
                <a:r>
                  <a:rPr lang="es-ES" sz="1800" dirty="0" smtClean="0"/>
                  <a:t>bien</a:t>
                </a:r>
                <a:r>
                  <a:rPr lang="es-ES" sz="1800" dirty="0"/>
                  <a:t>. </a:t>
                </a:r>
                <a:endParaRPr lang="es-ES" sz="1800" dirty="0" smtClean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 smtClean="0"/>
                  <a:t>En símbolos: P</a:t>
                </a:r>
                <a:r>
                  <a:rPr lang="es-ES" altLang="es-ES" sz="1800" dirty="0" smtClean="0"/>
                  <a:t>(</a:t>
                </a:r>
                <a:r>
                  <a:rPr lang="es-ES" sz="18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s-E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s-E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S" altLang="es-ES" sz="1800" dirty="0"/>
                  <a:t>)</a:t>
                </a:r>
                <a:r>
                  <a:rPr lang="es-ES" altLang="es-ES" sz="1800" dirty="0" smtClean="0"/>
                  <a:t> =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sz="1800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ES" altLang="es-ES" sz="1800" dirty="0"/>
                  <a:t>)</a:t>
                </a:r>
                <a:endParaRPr lang="es-E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/>
                  <a:t>e) </a:t>
                </a:r>
                <a:r>
                  <a:rPr lang="es-ES" sz="1800" dirty="0" smtClean="0"/>
                  <a:t>entre </a:t>
                </a:r>
                <a:r>
                  <a:rPr lang="es-ES" sz="1800" dirty="0"/>
                  <a:t>3 y 7 ítems (inclusive) </a:t>
                </a:r>
                <a:r>
                  <a:rPr lang="es-ES" sz="1800" dirty="0" smtClean="0"/>
                  <a:t>bien. </a:t>
                </a:r>
                <a:endParaRPr lang="es-ES" sz="1800" dirty="0"/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800" dirty="0"/>
                  <a:t>En </a:t>
                </a:r>
                <a:r>
                  <a:rPr lang="es-ES" sz="1800" dirty="0" smtClean="0"/>
                  <a:t>símbolos: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(3</a:t>
                </a:r>
                <a:r>
                  <a:rPr lang="es-ES" altLang="es-E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s-ES" sz="18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s-ES" altLang="es-ES" sz="1800" dirty="0"/>
                  <a:t>)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63BF6F-1CC5-481A-B78D-065817916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76372" y="476672"/>
                <a:ext cx="8640960" cy="5472608"/>
              </a:xfrm>
              <a:blipFill rotWithShape="1">
                <a:blip r:embed="rId2"/>
                <a:stretch>
                  <a:fillRect l="-635" t="-66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4">
                <a:extLst>
                  <a:ext uri="{FF2B5EF4-FFF2-40B4-BE49-F238E27FC236}">
                    <a16:creationId xmlns:a16="http://schemas.microsoft.com/office/drawing/2014/main" xmlns="" id="{DF7BCE69-03AB-4759-BC47-51C9B22F94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932670"/>
                  </p:ext>
                </p:extLst>
              </p:nvPr>
            </p:nvGraphicFramePr>
            <p:xfrm>
              <a:off x="5440828" y="188640"/>
              <a:ext cx="3563888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>
                      <a:extLst>
                        <a:ext uri="{9D8B030D-6E8A-4147-A177-3AD203B41FA5}">
                          <a16:colId xmlns:a16="http://schemas.microsoft.com/office/drawing/2014/main" xmlns="" val="729325438"/>
                        </a:ext>
                      </a:extLst>
                    </a:gridCol>
                    <a:gridCol w="1099083">
                      <a:extLst>
                        <a:ext uri="{9D8B030D-6E8A-4147-A177-3AD203B41FA5}">
                          <a16:colId xmlns:a16="http://schemas.microsoft.com/office/drawing/2014/main" xmlns="" val="3035064375"/>
                        </a:ext>
                      </a:extLst>
                    </a:gridCol>
                    <a:gridCol w="1312677">
                      <a:extLst>
                        <a:ext uri="{9D8B030D-6E8A-4147-A177-3AD203B41FA5}">
                          <a16:colId xmlns:a16="http://schemas.microsoft.com/office/drawing/2014/main" xmlns="" val="3670611525"/>
                        </a:ext>
                      </a:extLst>
                    </a:gridCol>
                  </a:tblGrid>
                  <a:tr h="977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s-AR" sz="1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X</a:t>
                          </a:r>
                          <a14:m>
                            <m:oMath xmlns:m="http://schemas.openxmlformats.org/officeDocument/2006/math">
                              <m:r>
                                <a:rPr kumimoji="0" lang="es-ES" sz="1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s-AR" sz="16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~</m:t>
                              </m:r>
                            </m:oMath>
                          </a14:m>
                          <a:endParaRPr lang="es-AR" sz="1600" dirty="0" smtClean="0"/>
                        </a:p>
                        <a:p>
                          <a:pPr algn="l"/>
                          <a:r>
                            <a:rPr lang="es-AR" sz="1600" dirty="0" smtClean="0"/>
                            <a:t>B</a:t>
                          </a:r>
                          <a:r>
                            <a:rPr lang="es-AR" sz="1600" b="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es-AR" sz="1600" b="0" dirty="0"/>
                            <a:t>;</a:t>
                          </a:r>
                          <a14:m>
                            <m:oMath xmlns:m="http://schemas.openxmlformats.org/officeDocument/2006/math"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s-ES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s-AR" sz="1600" b="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s-AR" sz="1600" b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Probabi</a:t>
                          </a:r>
                          <a:r>
                            <a:rPr lang="es-ES" sz="16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</a:p>
                        <a:p>
                          <a:pPr algn="ctr"/>
                          <a:r>
                            <a:rPr lang="es-ES" sz="1600" b="1" kern="1200" dirty="0" err="1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lidad</a:t>
                          </a:r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puntual </a:t>
                          </a:r>
                        </a:p>
                        <a:p>
                          <a:pPr algn="ctr"/>
                          <a:r>
                            <a:rPr lang="es-ES" sz="1600" dirty="0" smtClean="0"/>
                            <a:t>P</a:t>
                          </a:r>
                          <a:r>
                            <a:rPr lang="es-ES" altLang="es-ES" sz="1600" dirty="0" smtClean="0"/>
                            <a:t>(</a:t>
                          </a:r>
                          <a:r>
                            <a:rPr lang="es-ES" altLang="es-ES" sz="16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s-ES" altLang="es-ES" sz="1600" i="1" dirty="0" smtClean="0"/>
                            <a:t> </a:t>
                          </a:r>
                          <a:r>
                            <a:rPr lang="es-ES" altLang="es-ES" sz="1600" dirty="0" smtClean="0"/>
                            <a:t>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altLang="es-ES" sz="1600" dirty="0"/>
                            <a:t>)</a:t>
                          </a:r>
                          <a:endParaRPr lang="es-A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err="1" smtClean="0"/>
                            <a:t>Probabi</a:t>
                          </a:r>
                          <a:r>
                            <a:rPr lang="es-ES" sz="1600" dirty="0" smtClean="0"/>
                            <a:t>-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err="1" smtClean="0"/>
                            <a:t>lidad</a:t>
                          </a:r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acumulada 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/>
                            <a:t>P</a:t>
                          </a:r>
                          <a:r>
                            <a:rPr lang="es-ES" altLang="es-ES" sz="1600" dirty="0"/>
                            <a:t>(</a:t>
                          </a:r>
                          <a:r>
                            <a:rPr lang="es-ES" altLang="es-ES" sz="16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es-ES" altLang="es-ES" sz="1600" i="1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altLang="es-ES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s-ES" altLang="es-E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S" altLang="es-ES" sz="1600" dirty="0"/>
                            <a:t>)</a:t>
                          </a:r>
                          <a:endParaRPr lang="es-A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97928523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0,1074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0,1074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2435020554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0,2684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0,3758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1470415115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0,3020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0,6778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1284143855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3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0,2013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0,8791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3558444448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0,0881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0,9672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1033844300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0,0264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0,9936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3800953632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0,0055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0,9991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1589250355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0,0008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0,9999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468620727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1,0000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3231279281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1,0000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1045284809"/>
                      </a:ext>
                    </a:extLst>
                  </a:tr>
                  <a:tr h="2794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10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1,0000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xmlns="" val="29457001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F7BCE69-03AB-4759-BC47-51C9B22F94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2932670"/>
                  </p:ext>
                </p:extLst>
              </p:nvPr>
            </p:nvGraphicFramePr>
            <p:xfrm>
              <a:off x="5440828" y="188640"/>
              <a:ext cx="3563888" cy="4419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729325438"/>
                        </a:ext>
                      </a:extLst>
                    </a:gridCol>
                    <a:gridCol w="109908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35064375"/>
                        </a:ext>
                      </a:extLst>
                    </a:gridCol>
                    <a:gridCol w="131267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70611525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29" t="-2286" r="-209524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5556" t="-2286" r="-120000" b="-3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72093" t="-2286" r="-465" b="-3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79792852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0,1074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0,1074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3502055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0,2684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0,3758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47041511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0,3020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0,6778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841438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3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0,2013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0,8791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5844444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0,0881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0,9672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338443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0,0264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0,9936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0095363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0,0055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0,9991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8925035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0,0008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0,9999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6862072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0,0001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1,0000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23127928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1,0000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4528480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10</a:t>
                          </a:r>
                          <a:endParaRPr lang="es-A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0,0000</a:t>
                          </a: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fontAlgn="b" latinLnBrk="0" hangingPunct="1"/>
                          <a:r>
                            <a:rPr lang="es-AR" sz="14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1,0000</a:t>
                          </a: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457001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12F83A1B-B5D6-4852-9337-8C18BF6BE73D}"/>
                  </a:ext>
                </a:extLst>
              </p:cNvPr>
              <p:cNvSpPr txBox="1"/>
              <p:nvPr/>
            </p:nvSpPr>
            <p:spPr>
              <a:xfrm>
                <a:off x="107504" y="4653136"/>
                <a:ext cx="889066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 smtClean="0">
                    <a:latin typeface="Trebuchet MS (cuerpo)"/>
                  </a:rPr>
                  <a:t>	La </a:t>
                </a:r>
                <a:r>
                  <a:rPr lang="es-ES" dirty="0">
                    <a:latin typeface="Trebuchet MS (cuerpo)"/>
                  </a:rPr>
                  <a:t>probabilidad  de </a:t>
                </a:r>
                <a:r>
                  <a:rPr 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cs typeface="Times New Roman" panose="02020603050405020304" pitchFamily="18" charset="0"/>
                  </a:rPr>
                  <a:t>X </a:t>
                </a:r>
                <a:r>
                  <a:rPr lang="es-AR" dirty="0" smtClean="0">
                    <a:latin typeface="Trebuchet MS (cuerpo)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dirty="0" smtClean="0">
                    <a:latin typeface="Trebuchet MS (cuerpo)"/>
                  </a:rPr>
                  <a:t> , en símbolos, P</a:t>
                </a:r>
                <a:r>
                  <a:rPr lang="es-ES" altLang="es-ES" dirty="0" smtClean="0">
                    <a:latin typeface="Trebuchet MS (cuerpo)"/>
                  </a:rPr>
                  <a:t>(</a:t>
                </a:r>
                <a:r>
                  <a:rPr lang="es-ES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cs typeface="Times New Roman" panose="02020603050405020304" pitchFamily="18" charset="0"/>
                  </a:rPr>
                  <a:t>X </a:t>
                </a:r>
                <a:r>
                  <a:rPr lang="es-AR" dirty="0" smtClean="0">
                    <a:latin typeface="Trebuchet MS (cuerpo)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altLang="es-ES" dirty="0">
                    <a:latin typeface="Trebuchet MS (cuerpo)"/>
                  </a:rPr>
                  <a:t>)</a:t>
                </a:r>
                <a:r>
                  <a:rPr lang="es-ES" altLang="es-ES" dirty="0" smtClean="0">
                    <a:latin typeface="Trebuchet MS (cuerpo)"/>
                  </a:rPr>
                  <a:t>,</a:t>
                </a:r>
                <a:r>
                  <a:rPr lang="es-ES" altLang="es-ES" dirty="0">
                    <a:latin typeface="Trebuchet MS (cuerpo)"/>
                  </a:rPr>
                  <a:t> se denomina probabilidad </a:t>
                </a:r>
                <a:r>
                  <a:rPr lang="es-ES" altLang="es-ES" dirty="0" smtClean="0">
                    <a:latin typeface="Trebuchet MS (cuerpo)"/>
                  </a:rPr>
                  <a:t>puntual.</a:t>
                </a:r>
                <a:r>
                  <a:rPr lang="es-ES" altLang="es-ES" dirty="0">
                    <a:latin typeface="Trebuchet MS (cuerpo)"/>
                  </a:rPr>
                  <a:t> </a:t>
                </a:r>
                <a:r>
                  <a:rPr lang="es-ES" dirty="0" smtClean="0">
                    <a:latin typeface="Trebuchet MS (cuerpo)"/>
                  </a:rPr>
                  <a:t>La </a:t>
                </a:r>
                <a:r>
                  <a:rPr lang="es-ES" dirty="0">
                    <a:latin typeface="Trebuchet MS (cuerpo)"/>
                  </a:rPr>
                  <a:t>probabilidad acumulada hasta el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E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dirty="0" smtClean="0">
                    <a:latin typeface="Trebuchet MS (cuerpo)"/>
                  </a:rPr>
                  <a:t>denotada por</a:t>
                </a:r>
              </a:p>
              <a:p>
                <a:pPr algn="just"/>
                <a:r>
                  <a:rPr lang="es-AR" dirty="0" smtClean="0">
                    <a:latin typeface="Trebuchet MS (cuerpo)"/>
                  </a:rPr>
                  <a:t> </a:t>
                </a:r>
                <a:r>
                  <a:rPr lang="es-ES" dirty="0">
                    <a:latin typeface="Trebuchet MS (cuerpo)"/>
                  </a:rPr>
                  <a:t>P</a:t>
                </a:r>
                <a:r>
                  <a:rPr lang="es-ES" altLang="es-ES" dirty="0">
                    <a:latin typeface="Trebuchet MS (cuerpo)"/>
                  </a:rPr>
                  <a:t>(</a:t>
                </a:r>
                <a:r>
                  <a:rPr 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s-ES" altLang="es-ES" i="1" dirty="0">
                        <a:latin typeface="Cambria Math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ES" altLang="es-ES" dirty="0">
                    <a:latin typeface="Trebuchet MS (cuerpo)"/>
                  </a:rPr>
                  <a:t>)</a:t>
                </a:r>
                <a:r>
                  <a:rPr lang="es-AR" altLang="es-ES" dirty="0">
                    <a:latin typeface="Trebuchet MS (cuerpo)"/>
                  </a:rPr>
                  <a:t> </a:t>
                </a:r>
                <a:r>
                  <a:rPr lang="es-AR" dirty="0">
                    <a:latin typeface="Trebuchet MS (cuerpo)"/>
                  </a:rPr>
                  <a:t>es la suma de las probabilidades puntuales desde </a:t>
                </a:r>
                <a:r>
                  <a:rPr 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cs typeface="Times New Roman" panose="02020603050405020304" pitchFamily="18" charset="0"/>
                  </a:rPr>
                  <a:t>X </a:t>
                </a:r>
                <a:r>
                  <a:rPr lang="es-AR" dirty="0" smtClean="0">
                    <a:latin typeface="Trebuchet MS (cuerpo)"/>
                  </a:rPr>
                  <a:t>= 0 </a:t>
                </a:r>
                <a:r>
                  <a:rPr lang="es-AR" dirty="0">
                    <a:latin typeface="Trebuchet MS (cuerpo)"/>
                  </a:rPr>
                  <a:t>hasta </a:t>
                </a:r>
                <a:r>
                  <a:rPr lang="es-ES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 (cuerpo)"/>
                    <a:cs typeface="Times New Roman" panose="02020603050405020304" pitchFamily="18" charset="0"/>
                  </a:rPr>
                  <a:t>X </a:t>
                </a:r>
                <a:r>
                  <a:rPr lang="es-AR" dirty="0" smtClean="0">
                    <a:latin typeface="Trebuchet MS (cuerpo)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AR" dirty="0" smtClean="0">
                    <a:latin typeface="Trebuchet MS (cuerpo)"/>
                  </a:rPr>
                  <a:t>.</a:t>
                </a:r>
              </a:p>
              <a:p>
                <a:pPr algn="just"/>
                <a:r>
                  <a:rPr lang="es-AR" dirty="0" smtClean="0">
                    <a:latin typeface="Trebuchet MS (cuerpo)"/>
                  </a:rPr>
                  <a:t>	La tabla precedente se puede generar con EXCEL o bien se puede sustituir por el uso de </a:t>
                </a:r>
                <a:r>
                  <a:rPr lang="es-AR" dirty="0" err="1" smtClean="0">
                    <a:latin typeface="Trebuchet MS (cuerpo)"/>
                  </a:rPr>
                  <a:t>Probability</a:t>
                </a:r>
                <a:r>
                  <a:rPr lang="es-AR" dirty="0" smtClean="0">
                    <a:latin typeface="Trebuchet MS (cuerpo)"/>
                  </a:rPr>
                  <a:t> </a:t>
                </a:r>
                <a:r>
                  <a:rPr lang="es-AR" dirty="0" err="1" smtClean="0">
                    <a:latin typeface="Trebuchet MS (cuerpo)"/>
                  </a:rPr>
                  <a:t>Distributions</a:t>
                </a:r>
                <a:r>
                  <a:rPr lang="es-AR" dirty="0" smtClean="0">
                    <a:latin typeface="Trebuchet MS (cuerpo)"/>
                  </a:rPr>
                  <a:t>.</a:t>
                </a:r>
                <a:endParaRPr lang="es-AR" dirty="0">
                  <a:latin typeface="Trebuchet MS (cuerpo)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F83A1B-B5D6-4852-9337-8C18BF6BE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653136"/>
                <a:ext cx="8890665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617" t="-2058" r="-549" b="-53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6 Flecha derecha"/>
          <p:cNvSpPr/>
          <p:nvPr/>
        </p:nvSpPr>
        <p:spPr>
          <a:xfrm>
            <a:off x="2744680" y="2492896"/>
            <a:ext cx="535571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627784" y="2060939"/>
            <a:ext cx="41044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29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8163BF6F-1CC5-481A-B78D-065817916DE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23528" y="404664"/>
                <a:ext cx="8568952" cy="61206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ES" sz="2000" dirty="0" smtClean="0"/>
                  <a:t>Solución</a:t>
                </a:r>
              </a:p>
              <a:p>
                <a:pPr marL="0" indent="0">
                  <a:buNone/>
                </a:pPr>
                <a:r>
                  <a:rPr lang="es-ES" sz="2000" dirty="0" smtClean="0"/>
                  <a:t>a</a:t>
                </a:r>
                <a:r>
                  <a:rPr lang="es-ES" sz="2000" dirty="0"/>
                  <a:t>) 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0,3020</a:t>
                </a:r>
              </a:p>
              <a:p>
                <a:pPr marL="0" indent="0" algn="just">
                  <a:buNone/>
                </a:pPr>
                <a:r>
                  <a:rPr lang="es-AR" sz="1800" dirty="0" smtClean="0">
                    <a:solidFill>
                      <a:schemeClr val="tx1"/>
                    </a:solidFill>
                  </a:rPr>
                  <a:t>	Con los programas informáticos las probabilidades acumuladas se obtienen de forma directa. Internamente, dichos programas tienen que sumar las probabilidades individuales como se muestra a continuación:</a:t>
                </a: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S" sz="1800" dirty="0"/>
                  <a:t>b) 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ES" altLang="es-ES" sz="1800" dirty="0"/>
                  <a:t>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s-ES" altLang="es-ES" sz="1800" dirty="0" smtClean="0"/>
                  <a:t>) +</a:t>
                </a:r>
                <a:r>
                  <a:rPr lang="es-ES" sz="1800" dirty="0" smtClean="0"/>
                  <a:t> 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s-ES" altLang="es-ES" sz="1800" dirty="0" smtClean="0"/>
                  <a:t>) =</a:t>
                </a: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S" sz="1800" dirty="0" smtClean="0"/>
                  <a:t>                  </a:t>
                </a:r>
                <a:r>
                  <a:rPr lang="es-ES" altLang="es-ES" sz="1800" dirty="0" smtClean="0"/>
                  <a:t>=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0,1074 </a:t>
                </a:r>
                <a:r>
                  <a:rPr lang="es-ES" altLang="es-ES" sz="1800" dirty="0"/>
                  <a:t>+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0,2684 </a:t>
                </a:r>
                <a:r>
                  <a:rPr lang="es-ES" altLang="es-ES" sz="1800" dirty="0"/>
                  <a:t>+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0,3020 </a:t>
                </a:r>
                <a:r>
                  <a:rPr lang="es-ES" altLang="es-ES" sz="1800" dirty="0"/>
                  <a:t>+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0,2013 </a:t>
                </a:r>
                <a:r>
                  <a:rPr lang="es-ES" altLang="es-ES" sz="1800" dirty="0"/>
                  <a:t>+</a:t>
                </a:r>
                <a:r>
                  <a:rPr lang="es-ES" sz="1800" dirty="0"/>
                  <a:t>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0,0881= 0,9672 </a:t>
                </a:r>
              </a:p>
              <a:p>
                <a:pPr marL="0" indent="0">
                  <a:buNone/>
                </a:pPr>
                <a:r>
                  <a:rPr lang="es-AR" sz="1800" dirty="0" smtClean="0">
                    <a:solidFill>
                      <a:schemeClr val="tx1"/>
                    </a:solidFill>
                  </a:rPr>
                  <a:t>c</a:t>
                </a:r>
                <a:r>
                  <a:rPr lang="es-AR" sz="1800" dirty="0">
                    <a:solidFill>
                      <a:schemeClr val="tx1"/>
                    </a:solidFill>
                  </a:rPr>
                  <a:t>)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AR" sz="1800" dirty="0" smtClean="0">
                    <a:solidFill>
                      <a:schemeClr val="tx1"/>
                    </a:solidFill>
                  </a:rPr>
                  <a:t>0,0001 + 0,0000 + 0,0000 =  0,0001</a:t>
                </a: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S" altLang="es-ES" sz="1800" dirty="0" smtClean="0"/>
                  <a:t>    O </a:t>
                </a:r>
                <a:r>
                  <a:rPr lang="es-ES" altLang="es-ES" sz="1800" dirty="0"/>
                  <a:t>también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</a:t>
                </a:r>
                <a14:m>
                  <m:oMath xmlns:m="http://schemas.openxmlformats.org/officeDocument/2006/math">
                    <m:r>
                      <a:rPr lang="es-ES" altLang="es-ES" sz="1800" b="0" i="1" dirty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ES" altLang="es-ES" sz="1800" dirty="0" smtClean="0"/>
                  <a:t>1 -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ES" altLang="es-ES" sz="1800" dirty="0" smtClean="0"/>
                  <a:t>1 -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0,9999 = 0,0001</a:t>
                </a:r>
              </a:p>
              <a:p>
                <a:pPr marL="0" indent="0">
                  <a:buNone/>
                </a:pPr>
                <a:r>
                  <a:rPr lang="es-ES" altLang="es-ES" sz="1800" dirty="0" smtClean="0"/>
                  <a:t>d</a:t>
                </a:r>
                <a:r>
                  <a:rPr lang="es-ES" altLang="es-ES" sz="1800" dirty="0"/>
                  <a:t>)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ES" altLang="es-ES" sz="1800" dirty="0" smtClean="0"/>
                  <a:t>P(</a:t>
                </a:r>
                <a:r>
                  <a:rPr lang="es-ES" altLang="es-ES" sz="1800" i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1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</a:rPr>
                      <m:t>6) </m:t>
                    </m:r>
                  </m:oMath>
                </a14:m>
                <a:r>
                  <a:rPr lang="es-ES" altLang="es-ES" sz="1800" dirty="0" smtClean="0"/>
                  <a:t>= (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:r>
                  <a:rPr lang="es-ES" altLang="es-ES" sz="1800" dirty="0"/>
                  <a:t>1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ES" altLang="es-ES" sz="1800" dirty="0"/>
                  <a:t>) </a:t>
                </a:r>
                <a:endParaRPr lang="es-ES" sz="1800" dirty="0"/>
              </a:p>
              <a:p>
                <a:pPr marL="0" indent="0">
                  <a:buNone/>
                </a:pPr>
                <a:r>
                  <a:rPr lang="es-ES" sz="1800" dirty="0"/>
                  <a:t>    </a:t>
                </a:r>
                <a:r>
                  <a:rPr lang="es-ES" sz="1800" dirty="0" smtClean="0"/>
                  <a:t>              </a:t>
                </a:r>
                <a:r>
                  <a:rPr lang="es-ES" altLang="es-ES" sz="1800" dirty="0" smtClean="0"/>
                  <a:t>=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0,0055 + 0,0008 + </a:t>
                </a:r>
                <a:r>
                  <a:rPr lang="es-AR" sz="1800" dirty="0" smtClean="0">
                    <a:solidFill>
                      <a:schemeClr val="tx1"/>
                    </a:solidFill>
                  </a:rPr>
                  <a:t>0,0001 + 0,0000 +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0,0000 = 0,0064</a:t>
                </a:r>
              </a:p>
              <a:p>
                <a:pPr marL="0" indent="0">
                  <a:buNone/>
                </a:pPr>
                <a:r>
                  <a:rPr lang="es-ES" altLang="es-ES" sz="1800" dirty="0" smtClean="0"/>
                  <a:t>    O </a:t>
                </a:r>
                <a:r>
                  <a:rPr lang="es-ES" altLang="es-ES" sz="1800" dirty="0"/>
                  <a:t>también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ES" altLang="es-ES" sz="1800" dirty="0" smtClean="0"/>
                  <a:t>1 -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ES" altLang="es-ES" sz="1800" dirty="0"/>
                  <a:t>) = 1-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0,9936 = </a:t>
                </a:r>
                <a:r>
                  <a:rPr lang="es-AR" sz="1800" dirty="0" smtClean="0">
                    <a:solidFill>
                      <a:schemeClr val="tx1"/>
                    </a:solidFill>
                  </a:rPr>
                  <a:t>0,9936</a:t>
                </a:r>
              </a:p>
              <a:p>
                <a:pPr marL="0" indent="0">
                  <a:buNone/>
                </a:pPr>
                <a:r>
                  <a:rPr lang="es-AR" sz="1800" dirty="0">
                    <a:solidFill>
                      <a:schemeClr val="tx1"/>
                    </a:solidFill>
                  </a:rPr>
                  <a:t>	</a:t>
                </a:r>
                <a:r>
                  <a:rPr lang="es-AR" sz="1800" dirty="0" smtClean="0">
                    <a:solidFill>
                      <a:schemeClr val="tx1"/>
                    </a:solidFill>
                  </a:rPr>
                  <a:t>Para el siguiente caso hay que sumar las probabilidades individuales o combinar mediante la diferencia de dos acumuladas:</a:t>
                </a: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AR" sz="1800" dirty="0" smtClean="0">
                    <a:solidFill>
                      <a:schemeClr val="tx1"/>
                    </a:solidFill>
                  </a:rPr>
                  <a:t>e</a:t>
                </a:r>
                <a:r>
                  <a:rPr lang="es-AR" sz="1800" dirty="0">
                    <a:solidFill>
                      <a:schemeClr val="tx1"/>
                    </a:solidFill>
                  </a:rPr>
                  <a:t>)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(3</a:t>
                </a:r>
                <a:r>
                  <a:rPr lang="es-ES" altLang="es-E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s-ES" altLang="es-ES" sz="1800" i="1" dirty="0"/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s-ES" altLang="es-ES" sz="1800" dirty="0" smtClean="0"/>
                  <a:t>) +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s-ES" altLang="es-ES" sz="1800" dirty="0"/>
                  <a:t>) =</a:t>
                </a:r>
              </a:p>
              <a:p>
                <a:pPr marL="0" indent="0" fontAlgn="b">
                  <a:buNone/>
                </a:pPr>
                <a:r>
                  <a:rPr lang="es-ES" sz="1800" dirty="0"/>
                  <a:t>    </a:t>
                </a:r>
                <a:r>
                  <a:rPr lang="es-ES" sz="1800" dirty="0" smtClean="0"/>
                  <a:t>                    </a:t>
                </a:r>
                <a:r>
                  <a:rPr lang="es-ES" altLang="es-ES" sz="1800" dirty="0" smtClean="0"/>
                  <a:t>= </a:t>
                </a:r>
                <a:r>
                  <a:rPr lang="es-AR" sz="1800" dirty="0"/>
                  <a:t>0,2013 + </a:t>
                </a:r>
                <a:r>
                  <a:rPr lang="es-AR" sz="1800" dirty="0" smtClean="0"/>
                  <a:t>0,0881 + </a:t>
                </a:r>
                <a:r>
                  <a:rPr lang="es-AR" sz="1800" dirty="0"/>
                  <a:t>0,0264 </a:t>
                </a:r>
                <a:r>
                  <a:rPr lang="es-AR" sz="1800" dirty="0" smtClean="0"/>
                  <a:t>+ </a:t>
                </a:r>
                <a:r>
                  <a:rPr lang="es-AR" sz="1800" dirty="0"/>
                  <a:t>0,0055 +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0,0008 = 0,3221‬</a:t>
                </a:r>
              </a:p>
              <a:p>
                <a:pPr marL="0" indent="0" fontAlgn="b">
                  <a:buNone/>
                </a:pPr>
                <a:r>
                  <a:rPr lang="es-ES" altLang="es-ES" sz="1800" dirty="0" smtClean="0"/>
                  <a:t>   O </a:t>
                </a:r>
                <a:r>
                  <a:rPr lang="es-ES" altLang="es-ES" sz="1800" dirty="0"/>
                  <a:t>también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</a:t>
                </a:r>
                <a14:m>
                  <m:oMath xmlns:m="http://schemas.openxmlformats.org/officeDocument/2006/math">
                    <m:r>
                      <a:rPr lang="es-ES" altLang="es-ES" sz="1800" b="0" i="1" dirty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s-ES" altLang="es-ES" sz="1800" dirty="0" smtClean="0"/>
                  <a:t>) - </a:t>
                </a:r>
                <a:r>
                  <a:rPr lang="es-ES" sz="1800" dirty="0"/>
                  <a:t>P</a:t>
                </a:r>
                <a:r>
                  <a:rPr lang="es-ES" altLang="es-ES" sz="1800" dirty="0"/>
                  <a:t>(</a:t>
                </a:r>
                <a:r>
                  <a:rPr lang="es-ES" altLang="es-ES" sz="1800" i="1" dirty="0"/>
                  <a:t>X</a:t>
                </a:r>
                <a:r>
                  <a:rPr lang="es-ES" altLang="es-E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s-ES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AR" sz="1800" dirty="0">
                    <a:solidFill>
                      <a:schemeClr val="tx1"/>
                    </a:solidFill>
                  </a:rPr>
                  <a:t>0,9999 - 0,6778 = 0,3221‬</a:t>
                </a:r>
              </a:p>
              <a:p>
                <a:pPr marL="45720" indent="0">
                  <a:buNone/>
                </a:pPr>
                <a:endParaRPr lang="es-AR" sz="2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63BF6F-1CC5-481A-B78D-065817916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23528" y="404664"/>
                <a:ext cx="8568952" cy="6120680"/>
              </a:xfrm>
              <a:blipFill rotWithShape="1">
                <a:blip r:embed="rId2"/>
                <a:stretch>
                  <a:fillRect l="-711" t="-598" r="-640" b="-1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4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8163BF6F-1CC5-481A-B78D-065817916DE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548680"/>
                <a:ext cx="8568952" cy="4652690"/>
              </a:xfrm>
            </p:spPr>
            <p:txBody>
              <a:bodyPr>
                <a:noAutofit/>
              </a:bodyPr>
              <a:lstStyle/>
              <a:p>
                <a:pPr marL="0" lvl="0" indent="0" algn="ctr">
                  <a:buClr>
                    <a:srgbClr val="F14124">
                      <a:lumMod val="75000"/>
                    </a:srgbClr>
                  </a:buClr>
                  <a:buNone/>
                </a:pPr>
                <a:r>
                  <a:rPr lang="es-ES" sz="2000" dirty="0" smtClean="0"/>
                  <a:t>    a) </a:t>
                </a:r>
                <a:r>
                  <a:rPr lang="es-ES" sz="1800" dirty="0" smtClean="0"/>
                  <a:t>P</a:t>
                </a:r>
                <a:r>
                  <a:rPr lang="es-ES" altLang="es-ES" sz="1800" dirty="0" smtClean="0"/>
                  <a:t>(</a:t>
                </a:r>
                <a:r>
                  <a:rPr lang="es-ES" altLang="es-ES" sz="1800" i="1" dirty="0" smtClean="0"/>
                  <a:t>X </a:t>
                </a:r>
                <a:r>
                  <a:rPr lang="es-ES" altLang="es-ES" sz="1800" dirty="0" smtClean="0"/>
                  <a:t>=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s-ES" altLang="es-ES" sz="1800" dirty="0"/>
                  <a:t>) = </a:t>
                </a:r>
                <a:r>
                  <a:rPr lang="es-AR" sz="1800" dirty="0" smtClean="0">
                    <a:solidFill>
                      <a:schemeClr val="tx1"/>
                    </a:solidFill>
                  </a:rPr>
                  <a:t>0,30199   	   </a:t>
                </a:r>
                <a:r>
                  <a:rPr lang="es-ES" sz="18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b</a:t>
                </a:r>
                <a:r>
                  <a:rPr lang="es-E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) P</a:t>
                </a:r>
                <a:r>
                  <a:rPr lang="es-ES" altLang="es-E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(</a:t>
                </a:r>
                <a:r>
                  <a:rPr lang="es-ES" altLang="es-ES" sz="18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ES" altLang="es-E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1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s-ES" altLang="es-E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) </a:t>
                </a:r>
                <a:r>
                  <a:rPr lang="es-AR" sz="1800" dirty="0" smtClean="0">
                    <a:solidFill>
                      <a:prstClr val="black"/>
                    </a:solidFill>
                  </a:rPr>
                  <a:t>= 0,96721 </a:t>
                </a:r>
                <a:r>
                  <a:rPr lang="es-AR" sz="1800" dirty="0">
                    <a:solidFill>
                      <a:prstClr val="black"/>
                    </a:solidFill>
                  </a:rPr>
                  <a:t>	</a:t>
                </a:r>
                <a:r>
                  <a:rPr lang="es-AR" sz="1800" dirty="0" smtClean="0">
                    <a:solidFill>
                      <a:prstClr val="black"/>
                    </a:solidFill>
                  </a:rPr>
                  <a:t>  c</a:t>
                </a:r>
                <a:r>
                  <a:rPr lang="es-AR" sz="1800" dirty="0">
                    <a:solidFill>
                      <a:prstClr val="black"/>
                    </a:solidFill>
                  </a:rPr>
                  <a:t>) </a:t>
                </a:r>
                <a:r>
                  <a:rPr lang="es-E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</a:t>
                </a:r>
                <a:r>
                  <a:rPr lang="es-ES" altLang="es-E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(</a:t>
                </a:r>
                <a:r>
                  <a:rPr lang="es-ES" altLang="es-ES" sz="1800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s-ES" altLang="es-ES" sz="1800" i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sz="18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s-ES" altLang="es-E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) = </a:t>
                </a:r>
                <a:r>
                  <a:rPr lang="es-AR" sz="1800" dirty="0" smtClean="0">
                    <a:solidFill>
                      <a:prstClr val="black"/>
                    </a:solidFill>
                  </a:rPr>
                  <a:t>0,00008</a:t>
                </a:r>
                <a:endParaRPr lang="es-AR" sz="1800" dirty="0">
                  <a:solidFill>
                    <a:prstClr val="black"/>
                  </a:solidFill>
                </a:endParaRPr>
              </a:p>
              <a:p>
                <a:pPr marL="0" lvl="0" indent="0" algn="just">
                  <a:buClr>
                    <a:srgbClr val="F14124">
                      <a:lumMod val="75000"/>
                    </a:srgbClr>
                  </a:buClr>
                  <a:buNone/>
                </a:pPr>
                <a:endParaRPr lang="es-AR" sz="18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es-AR" sz="1800" dirty="0" smtClean="0">
                    <a:solidFill>
                      <a:schemeClr val="tx1"/>
                    </a:solidFill>
                  </a:rPr>
                  <a:t>	</a:t>
                </a:r>
              </a:p>
              <a:p>
                <a:pPr marL="0" indent="0" algn="just">
                  <a:buNone/>
                </a:pP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s-AR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s-ES" altLang="es-ES" sz="1800" dirty="0" smtClean="0"/>
                  <a:t>    </a:t>
                </a:r>
                <a:endParaRPr lang="es-AR" sz="20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63BF6F-1CC5-481A-B78D-065817916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548680"/>
                <a:ext cx="8568952" cy="4652690"/>
              </a:xfrm>
              <a:blipFill rotWithShape="1">
                <a:blip r:embed="rId2"/>
                <a:stretch>
                  <a:fillRect t="-7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131084" cy="37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1"/>
            <a:ext cx="2131084" cy="37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13" y="1245234"/>
            <a:ext cx="2144318" cy="381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975B968-48BD-4D53-8EA7-918B1AC0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5877272"/>
            <a:ext cx="6123499" cy="765943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 smtClean="0"/>
              <a:t>Resolución con la App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707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75B968-48BD-4D53-8EA7-918B1AC0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949280"/>
            <a:ext cx="7046168" cy="80261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/>
              <a:t>Modelo Binomial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8163BF6F-1CC5-481A-B78D-065817916DE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47564" y="762382"/>
                <a:ext cx="7848872" cy="5073744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es-ES" altLang="es-ES" sz="1800" u="sng" dirty="0"/>
                  <a:t>Resúmenes estadísticos de una variable Binomial  </a:t>
                </a:r>
                <a:r>
                  <a:rPr lang="es-ES" altLang="es-ES" sz="1800" i="1" u="sng" dirty="0"/>
                  <a:t>X</a:t>
                </a:r>
                <a:r>
                  <a:rPr lang="es-ES" altLang="es-ES" sz="1800" u="sng" dirty="0"/>
                  <a:t> de parámetros </a:t>
                </a:r>
                <a14:m>
                  <m:oMath xmlns:m="http://schemas.openxmlformats.org/officeDocument/2006/math">
                    <m:r>
                      <a:rPr lang="es-AR" sz="1800" i="1" u="sng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s-AR" sz="1800" u="sng" dirty="0"/>
                  <a:t> y </a:t>
                </a:r>
                <a14:m>
                  <m:oMath xmlns:m="http://schemas.openxmlformats.org/officeDocument/2006/math">
                    <m:r>
                      <a:rPr lang="es-AR" sz="1800" i="1" u="sng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s-ES" altLang="es-ES" sz="1800" b="1" u="sng" dirty="0"/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es-ES" altLang="es-ES" dirty="0"/>
              </a:p>
              <a:p>
                <a:pPr marL="45720" indent="0">
                  <a:buNone/>
                </a:pPr>
                <a:endParaRPr lang="es-AR" sz="1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163BF6F-1CC5-481A-B78D-065817916D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47564" y="762382"/>
                <a:ext cx="7848872" cy="5073744"/>
              </a:xfrm>
              <a:blipFill>
                <a:blip r:embed="rId2"/>
                <a:stretch>
                  <a:fillRect t="-7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xmlns="" id="{2A22891C-611E-43F1-87BF-1CE0A6611820}"/>
                  </a:ext>
                </a:extLst>
              </p:cNvPr>
              <p:cNvSpPr txBox="1"/>
              <p:nvPr/>
            </p:nvSpPr>
            <p:spPr>
              <a:xfrm>
                <a:off x="725761" y="1347965"/>
                <a:ext cx="359444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es-ES" altLang="es-ES" dirty="0">
                    <a:sym typeface="Symbol" pitchFamily="18" charset="2"/>
                  </a:rPr>
                  <a:t>Esperanza o Media de </a:t>
                </a:r>
                <a:r>
                  <a:rPr lang="es-ES" altLang="es-ES" i="1" dirty="0"/>
                  <a:t>X</a:t>
                </a:r>
                <a:r>
                  <a:rPr lang="es-ES" altLang="es-ES" dirty="0">
                    <a:sym typeface="Symbol" pitchFamily="18" charset="2"/>
                  </a:rPr>
                  <a:t> :  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s-E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altLang="es-E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es-ES" altLang="es-ES" dirty="0">
                    <a:sym typeface="Symbol" pitchFamily="18" charset="2"/>
                  </a:rPr>
                  <a:t>Varianza de </a:t>
                </a:r>
                <a:r>
                  <a:rPr lang="es-ES" altLang="es-ES" i="1" dirty="0"/>
                  <a:t>X </a:t>
                </a:r>
                <a:r>
                  <a:rPr lang="es-ES" altLang="es-ES" dirty="0">
                    <a:sym typeface="Symbol" pitchFamily="18" charset="2"/>
                  </a:rPr>
                  <a:t>: </a:t>
                </a:r>
                <a:r>
                  <a:rPr lang="es-ES" altLang="es-ES" baseline="30000" dirty="0">
                    <a:sym typeface="Symbol" pitchFamily="18" charset="2"/>
                  </a:rPr>
                  <a:t>2 </a:t>
                </a:r>
                <a:r>
                  <a:rPr lang="es-ES" altLang="es-ES" dirty="0">
                    <a:sym typeface="Symbol" pitchFamily="18" charset="2"/>
                  </a:rPr>
                  <a:t>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altLang="es-ES" dirty="0">
                    <a:sym typeface="Symbol" pitchFamily="18" charset="2"/>
                  </a:rPr>
                  <a:t>(1-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s-ES" altLang="es-ES" dirty="0">
                    <a:sym typeface="Symbol" pitchFamily="18" charset="2"/>
                  </a:rPr>
                  <a:t>)</a:t>
                </a: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es-ES" altLang="es-E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es-ES" altLang="es-ES" dirty="0">
                    <a:sym typeface="Symbol" pitchFamily="18" charset="2"/>
                  </a:rPr>
                  <a:t>Coeficiente de Asimetría de </a:t>
                </a:r>
                <a:r>
                  <a:rPr lang="es-ES" altLang="es-ES" i="1" dirty="0"/>
                  <a:t>X</a:t>
                </a:r>
                <a:r>
                  <a:rPr lang="es-ES" altLang="es-ES" dirty="0">
                    <a:sym typeface="Symbol" pitchFamily="18" charset="2"/>
                  </a:rPr>
                  <a:t> : </a:t>
                </a:r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2A22891C-611E-43F1-87BF-1CE0A6611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61" y="1347965"/>
                <a:ext cx="3594442" cy="1754326"/>
              </a:xfrm>
              <a:prstGeom prst="rect">
                <a:avLst/>
              </a:prstGeom>
              <a:blipFill>
                <a:blip r:embed="rId3"/>
                <a:stretch>
                  <a:fillRect l="-1356" t="-20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B34374-F316-4EBF-8035-309853C78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79" y="3004720"/>
            <a:ext cx="1459159" cy="589068"/>
          </a:xfrm>
          <a:prstGeom prst="rect">
            <a:avLst/>
          </a:prstGeom>
          <a:noFill/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B256C0B0-862E-4DEB-9405-F10F5E6EB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675482"/>
              </p:ext>
            </p:extLst>
          </p:nvPr>
        </p:nvGraphicFramePr>
        <p:xfrm>
          <a:off x="4320203" y="2553199"/>
          <a:ext cx="4536530" cy="305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3DB53D7-06BE-462D-9F68-332C07D639DB}"/>
              </a:ext>
            </a:extLst>
          </p:cNvPr>
          <p:cNvSpPr txBox="1"/>
          <p:nvPr/>
        </p:nvSpPr>
        <p:spPr>
          <a:xfrm rot="16200000">
            <a:off x="3077690" y="3906805"/>
            <a:ext cx="2240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Probabilidad puntual P(</a:t>
            </a:r>
            <a:r>
              <a:rPr lang="es-ES" sz="1100" i="1" dirty="0"/>
              <a:t>X</a:t>
            </a:r>
            <a:r>
              <a:rPr lang="es-ES" sz="1100" dirty="0"/>
              <a:t>)</a:t>
            </a:r>
            <a:endParaRPr lang="es-AR" sz="11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1E76E6F-16E9-4C3E-AF8A-6D06031484A2}"/>
              </a:ext>
            </a:extLst>
          </p:cNvPr>
          <p:cNvSpPr txBox="1"/>
          <p:nvPr/>
        </p:nvSpPr>
        <p:spPr>
          <a:xfrm>
            <a:off x="6146056" y="5565686"/>
            <a:ext cx="2884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X cantidad de ítems correctos  entre 10</a:t>
            </a:r>
            <a:endParaRPr lang="es-AR" sz="1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581146B3-FCD1-454A-83BD-1EA495F28240}"/>
                  </a:ext>
                </a:extLst>
              </p:cNvPr>
              <p:cNvSpPr txBox="1"/>
              <p:nvPr/>
            </p:nvSpPr>
            <p:spPr>
              <a:xfrm>
                <a:off x="5940152" y="1417272"/>
                <a:ext cx="263416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Para </a:t>
                </a:r>
                <a:r>
                  <a:rPr lang="es-AR" sz="1600" dirty="0"/>
                  <a:t>X</a:t>
                </a:r>
                <a14:m>
                  <m:oMath xmlns:m="http://schemas.openxmlformats.org/officeDocument/2006/math">
                    <m:r>
                      <a:rPr lang="es-A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s-AR" sz="1600" dirty="0"/>
                  <a:t>B(10;</a:t>
                </a:r>
                <a14:m>
                  <m:oMath xmlns:m="http://schemas.openxmlformats.org/officeDocument/2006/math">
                    <m:r>
                      <a:rPr lang="es-AR" sz="16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1600" b="0" i="1" smtClean="0">
                        <a:latin typeface="Cambria Math"/>
                      </a:rPr>
                      <m:t>,</m:t>
                    </m:r>
                    <m:r>
                      <a:rPr lang="es-AR" sz="1600" i="1">
                        <a:latin typeface="Cambria Math" panose="02040503050406030204" pitchFamily="18" charset="0"/>
                      </a:rPr>
                      <m:t>20)</m:t>
                    </m:r>
                  </m:oMath>
                </a14:m>
                <a:endParaRPr lang="es-ES" sz="1600" dirty="0"/>
              </a:p>
              <a:p>
                <a:pPr marL="285750" indent="-285750">
                  <a:buFont typeface="Symbol" panose="05050102010706020507" pitchFamily="18" charset="2"/>
                  <a:buChar char="m"/>
                </a:pPr>
                <a:r>
                  <a:rPr lang="es-ES" altLang="es-ES" sz="1600" dirty="0">
                    <a:sym typeface="Symbol" pitchFamily="18" charset="2"/>
                  </a:rPr>
                  <a:t>= </a:t>
                </a:r>
                <a:r>
                  <a:rPr lang="es-ES" altLang="es-ES" sz="1400" dirty="0">
                    <a:sym typeface="Symbol" pitchFamily="18" charset="2"/>
                  </a:rPr>
                  <a:t>10.0,2</a:t>
                </a:r>
                <a:r>
                  <a:rPr lang="es-ES" altLang="es-ES" sz="1400">
                    <a:sym typeface="Symbol" pitchFamily="18" charset="2"/>
                  </a:rPr>
                  <a:t>= </a:t>
                </a:r>
                <a:r>
                  <a:rPr lang="es-ES" altLang="es-ES" sz="1400" smtClean="0">
                    <a:sym typeface="Symbol" pitchFamily="18" charset="2"/>
                  </a:rPr>
                  <a:t>2</a:t>
                </a:r>
                <a:endParaRPr lang="es-ES" altLang="es-ES" sz="1400" dirty="0">
                  <a:sym typeface="Symbol" pitchFamily="18" charset="2"/>
                </a:endParaRPr>
              </a:p>
              <a:p>
                <a:r>
                  <a:rPr lang="es-ES" altLang="es-ES" sz="1600" dirty="0">
                    <a:sym typeface="Symbol" pitchFamily="18" charset="2"/>
                  </a:rPr>
                  <a:t></a:t>
                </a:r>
                <a:r>
                  <a:rPr lang="es-ES" altLang="es-ES" sz="1600" baseline="30000" dirty="0">
                    <a:sym typeface="Symbol" pitchFamily="18" charset="2"/>
                  </a:rPr>
                  <a:t>2 </a:t>
                </a:r>
                <a:r>
                  <a:rPr lang="es-ES" altLang="es-ES" sz="1600" dirty="0">
                    <a:sym typeface="Symbol" pitchFamily="18" charset="2"/>
                  </a:rPr>
                  <a:t>= </a:t>
                </a:r>
                <a:r>
                  <a:rPr lang="es-ES" altLang="es-ES" sz="1400" dirty="0">
                    <a:sym typeface="Symbol" pitchFamily="18" charset="2"/>
                  </a:rPr>
                  <a:t>10.0,2.(0,8)= 1,6</a:t>
                </a:r>
                <a:r>
                  <a:rPr lang="es-ES" altLang="es-ES" sz="1400" baseline="30000" dirty="0">
                    <a:sym typeface="Symbol" pitchFamily="18" charset="2"/>
                  </a:rPr>
                  <a:t> </a:t>
                </a:r>
                <a:endParaRPr lang="es-ES" altLang="es-ES" sz="1400" dirty="0"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sz="1600" dirty="0"/>
                  <a:t> </a:t>
                </a:r>
                <a:r>
                  <a:rPr lang="es-AR" sz="1400" dirty="0"/>
                  <a:t>0,47</a:t>
                </a: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1146B3-FCD1-454A-83BD-1EA495F28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17272"/>
                <a:ext cx="2634161" cy="1077218"/>
              </a:xfrm>
              <a:prstGeom prst="rect">
                <a:avLst/>
              </a:prstGeom>
              <a:blipFill rotWithShape="1">
                <a:blip r:embed="rId6"/>
                <a:stretch>
                  <a:fillRect l="-1155" t="-2260" b="-33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4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933835-3BDD-451D-94F4-E8E4BDE9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686" y="5850788"/>
            <a:ext cx="5591785" cy="936104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Normal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4FB0DE5-7445-40C1-BB1A-D0E9EFC26F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600" y="2204864"/>
            <a:ext cx="7560838" cy="3096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1800" dirty="0"/>
              <a:t/>
            </a:r>
            <a:br>
              <a:rPr lang="es-ES" sz="1800" dirty="0"/>
            </a:br>
            <a:endParaRPr lang="es-AR" sz="1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B4907A2-B6FF-4978-B216-C3F3BB23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116" y="2420888"/>
            <a:ext cx="3516903" cy="29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6EDE2422-BCDB-409F-8578-03D02D2A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98" y="2448395"/>
            <a:ext cx="3816157" cy="293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25 CuadroTexto">
            <a:extLst>
              <a:ext uri="{FF2B5EF4-FFF2-40B4-BE49-F238E27FC236}">
                <a16:creationId xmlns:a16="http://schemas.microsoft.com/office/drawing/2014/main" xmlns="" id="{185DF5CD-A385-442C-82BD-B665D951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881" y="2281265"/>
            <a:ext cx="3769168" cy="3342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latin typeface="Century Gothic" panose="020B0502020202020204" pitchFamily="34" charset="0"/>
              </a:rPr>
              <a:t>Histograma de áreas y Polígono de frecuencias</a:t>
            </a:r>
          </a:p>
        </p:txBody>
      </p:sp>
      <p:sp>
        <p:nvSpPr>
          <p:cNvPr id="8" name="25 CuadroTexto">
            <a:extLst>
              <a:ext uri="{FF2B5EF4-FFF2-40B4-BE49-F238E27FC236}">
                <a16:creationId xmlns:a16="http://schemas.microsoft.com/office/drawing/2014/main" xmlns="" id="{1817D3B5-04F2-4DC3-BACB-F87F8E5D5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512" y="2281265"/>
            <a:ext cx="3769168" cy="3342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latin typeface="Century Gothic" panose="020B0502020202020204" pitchFamily="34" charset="0"/>
              </a:rPr>
              <a:t>Histograma de áreas y Polígono de frecuencias</a:t>
            </a:r>
          </a:p>
        </p:txBody>
      </p:sp>
      <p:sp>
        <p:nvSpPr>
          <p:cNvPr id="9" name="25 CuadroTexto">
            <a:extLst>
              <a:ext uri="{FF2B5EF4-FFF2-40B4-BE49-F238E27FC236}">
                <a16:creationId xmlns:a16="http://schemas.microsoft.com/office/drawing/2014/main" xmlns="" id="{AAA2229B-B25B-42EB-A34C-ABDE9BDF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204" y="5068776"/>
            <a:ext cx="948479" cy="3342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latin typeface="Century Gothic" panose="020B0502020202020204" pitchFamily="34" charset="0"/>
              </a:rPr>
              <a:t>Variable X</a:t>
            </a:r>
          </a:p>
        </p:txBody>
      </p:sp>
      <p:sp>
        <p:nvSpPr>
          <p:cNvPr id="10" name="25 CuadroTexto">
            <a:extLst>
              <a:ext uri="{FF2B5EF4-FFF2-40B4-BE49-F238E27FC236}">
                <a16:creationId xmlns:a16="http://schemas.microsoft.com/office/drawing/2014/main" xmlns="" id="{B0BD00BB-1ED6-48F9-8E12-A8A50EBDA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856" y="5068776"/>
            <a:ext cx="948479" cy="3342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latin typeface="Century Gothic" panose="020B0502020202020204" pitchFamily="34" charset="0"/>
              </a:rPr>
              <a:t>Variable X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xmlns="" id="{81D1DF23-1C34-471E-A5DB-9B1703A67A2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9801" y="3773460"/>
            <a:ext cx="277327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 err="1">
                <a:latin typeface="Century Gothic" panose="020B0502020202020204" pitchFamily="34" charset="0"/>
              </a:rPr>
              <a:t>Frec</a:t>
            </a:r>
            <a:r>
              <a:rPr lang="es-ES" altLang="es-ES" sz="1200" dirty="0">
                <a:latin typeface="Century Gothic" panose="020B0502020202020204" pitchFamily="34" charset="0"/>
              </a:rPr>
              <a:t> relativa / ancho del intervalo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CBD80F9C-1EC5-4484-9A0D-EAAD85E20DE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73660" y="3773461"/>
            <a:ext cx="277327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 err="1">
                <a:latin typeface="Century Gothic" panose="020B0502020202020204" pitchFamily="34" charset="0"/>
              </a:rPr>
              <a:t>Frec</a:t>
            </a:r>
            <a:r>
              <a:rPr lang="es-ES" altLang="es-ES" sz="1200" dirty="0">
                <a:latin typeface="Century Gothic" panose="020B0502020202020204" pitchFamily="34" charset="0"/>
              </a:rPr>
              <a:t> relativa / ancho del intervalo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EBE985A5-C686-4DC9-BD7E-5BB207A7B763}"/>
              </a:ext>
            </a:extLst>
          </p:cNvPr>
          <p:cNvGrpSpPr/>
          <p:nvPr/>
        </p:nvGrpSpPr>
        <p:grpSpPr>
          <a:xfrm>
            <a:off x="1555423" y="2741841"/>
            <a:ext cx="2938796" cy="2310926"/>
            <a:chOff x="1962371" y="3081347"/>
            <a:chExt cx="3876488" cy="2813172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xmlns="" id="{A601BC67-595F-4A99-8F4C-CB4C5F98F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6522" y="5314950"/>
              <a:ext cx="473828" cy="5048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xmlns="" id="{C84A1686-5B5F-4BB0-AF4B-0AB52BF78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2371" y="5829300"/>
              <a:ext cx="361729" cy="6521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xmlns="" id="{A5C775AF-7D26-4672-889D-43E93066A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0350" y="4686300"/>
              <a:ext cx="447675" cy="62865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xmlns="" id="{53B87DF0-6410-4949-97EA-31766BE22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8024" y="3352536"/>
              <a:ext cx="589057" cy="134270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xmlns="" id="{5B84333E-2D8B-4679-A257-2410B2B5A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9467" y="3081347"/>
              <a:ext cx="390061" cy="3118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xmlns="" id="{EFB313F3-2394-4433-8D08-F886D1B28B4A}"/>
                </a:ext>
              </a:extLst>
            </p:cNvPr>
            <p:cNvCxnSpPr>
              <a:cxnSpLocks/>
            </p:cNvCxnSpPr>
            <p:nvPr/>
          </p:nvCxnSpPr>
          <p:spPr>
            <a:xfrm>
              <a:off x="4169528" y="3083158"/>
              <a:ext cx="461799" cy="84435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xmlns="" id="{D55E1E96-9FAA-494F-B563-23EC9E9B4E46}"/>
                </a:ext>
              </a:extLst>
            </p:cNvPr>
            <p:cNvCxnSpPr>
              <a:cxnSpLocks/>
            </p:cNvCxnSpPr>
            <p:nvPr/>
          </p:nvCxnSpPr>
          <p:spPr>
            <a:xfrm>
              <a:off x="4623692" y="3910181"/>
              <a:ext cx="437121" cy="139293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xmlns="" id="{A7BBAB88-A650-467E-8762-777230D83166}"/>
                </a:ext>
              </a:extLst>
            </p:cNvPr>
            <p:cNvCxnSpPr>
              <a:cxnSpLocks/>
            </p:cNvCxnSpPr>
            <p:nvPr/>
          </p:nvCxnSpPr>
          <p:spPr>
            <a:xfrm>
              <a:off x="5095021" y="5314951"/>
              <a:ext cx="418316" cy="51434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xmlns="" id="{D8859486-ACE1-4640-A2D3-E80128A9DA98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60" y="5794121"/>
              <a:ext cx="327699" cy="10039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F6FCD317-F151-4F3E-9A64-B50449304D12}"/>
              </a:ext>
            </a:extLst>
          </p:cNvPr>
          <p:cNvGrpSpPr/>
          <p:nvPr/>
        </p:nvGrpSpPr>
        <p:grpSpPr>
          <a:xfrm>
            <a:off x="5271799" y="3007818"/>
            <a:ext cx="2936682" cy="1991373"/>
            <a:chOff x="6916713" y="3347022"/>
            <a:chExt cx="3859643" cy="2487108"/>
          </a:xfrm>
        </p:grpSpPr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xmlns="" id="{12B6972E-318B-4181-9D92-42795ADE94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6047" y="3351709"/>
              <a:ext cx="237453" cy="30025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xmlns="" id="{CB35D930-6C7C-42FE-BA34-F9AED0FB9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7250" y="3637849"/>
              <a:ext cx="238797" cy="28417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xmlns="" id="{695BBD3B-0CC7-46B6-9259-755F1834D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0875" y="3922020"/>
              <a:ext cx="229811" cy="62026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xmlns="" id="{670D385C-EFFD-4548-8CB4-722B5CB2A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0525" y="4526462"/>
              <a:ext cx="220350" cy="46298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CDCA759D-4B48-4F34-AB68-492760F96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7735" y="4951346"/>
              <a:ext cx="182790" cy="27787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xmlns="" id="{8FDC7ADA-F3FE-402C-9B99-210435F6E5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31051" y="5229225"/>
              <a:ext cx="276957" cy="38804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xmlns="" id="{3AB42288-5F11-41D9-8134-2F40439E1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4488" y="5586413"/>
              <a:ext cx="226563" cy="217233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xmlns="" id="{29B70A0B-C7E5-4DD3-B149-EDC65CC54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6713" y="5794122"/>
              <a:ext cx="392864" cy="2477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xmlns="" id="{4B813440-EA84-4312-9F9D-C8FB029CB274}"/>
                </a:ext>
              </a:extLst>
            </p:cNvPr>
            <p:cNvCxnSpPr>
              <a:cxnSpLocks/>
            </p:cNvCxnSpPr>
            <p:nvPr/>
          </p:nvCxnSpPr>
          <p:spPr>
            <a:xfrm>
              <a:off x="8995534" y="3347022"/>
              <a:ext cx="196763" cy="371984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xmlns="" id="{CE0D820F-C150-4098-B31A-A398B973E598}"/>
                </a:ext>
              </a:extLst>
            </p:cNvPr>
            <p:cNvCxnSpPr>
              <a:cxnSpLocks/>
            </p:cNvCxnSpPr>
            <p:nvPr/>
          </p:nvCxnSpPr>
          <p:spPr>
            <a:xfrm>
              <a:off x="9192297" y="3709716"/>
              <a:ext cx="225776" cy="28014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xmlns="" id="{5E563F76-58DC-46EE-9D70-A23DFFDE35E4}"/>
                </a:ext>
              </a:extLst>
            </p:cNvPr>
            <p:cNvCxnSpPr>
              <a:cxnSpLocks/>
            </p:cNvCxnSpPr>
            <p:nvPr/>
          </p:nvCxnSpPr>
          <p:spPr>
            <a:xfrm>
              <a:off x="9433781" y="4009200"/>
              <a:ext cx="234766" cy="48854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xmlns="" id="{791409FD-F060-4FA8-852F-0469152C0E00}"/>
                </a:ext>
              </a:extLst>
            </p:cNvPr>
            <p:cNvCxnSpPr>
              <a:cxnSpLocks/>
            </p:cNvCxnSpPr>
            <p:nvPr/>
          </p:nvCxnSpPr>
          <p:spPr>
            <a:xfrm>
              <a:off x="9674810" y="4514026"/>
              <a:ext cx="256374" cy="74646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xmlns="" id="{D845E951-57E7-4BF3-9C4C-75DF25C92166}"/>
                </a:ext>
              </a:extLst>
            </p:cNvPr>
            <p:cNvCxnSpPr>
              <a:cxnSpLocks/>
            </p:cNvCxnSpPr>
            <p:nvPr/>
          </p:nvCxnSpPr>
          <p:spPr>
            <a:xfrm>
              <a:off x="9931184" y="5266615"/>
              <a:ext cx="193891" cy="22383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xmlns="" id="{E056A7B5-354D-48EF-B086-61D1C2DCC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125075" y="5490451"/>
              <a:ext cx="231510" cy="30367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xmlns="" id="{61D5545A-2436-4241-A1CF-B27BD6CD5660}"/>
                </a:ext>
              </a:extLst>
            </p:cNvPr>
            <p:cNvCxnSpPr>
              <a:cxnSpLocks/>
            </p:cNvCxnSpPr>
            <p:nvPr/>
          </p:nvCxnSpPr>
          <p:spPr>
            <a:xfrm>
              <a:off x="10350657" y="5794123"/>
              <a:ext cx="425699" cy="4000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3 CuadroTexto"/>
          <p:cNvSpPr txBox="1"/>
          <p:nvPr/>
        </p:nvSpPr>
        <p:spPr>
          <a:xfrm>
            <a:off x="611560" y="188640"/>
            <a:ext cx="821212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Es un Modelo de Variable Continua 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para la cual son más frecuentes los valores próximos a la media y menos frecuentes los valores alejados de </a:t>
            </a:r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ella. </a:t>
            </a: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Ejemplos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cociente intelectual, extraversión, el razonamiento espacial y variables biológicas tales como el peso, la altura, la fuerza, la agudeza visual.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345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97152"/>
            <a:ext cx="7848872" cy="172819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Probabilidad. Los Modelos Cap</a:t>
            </a:r>
            <a:r>
              <a:rPr lang="es-ES" dirty="0"/>
              <a:t>. </a:t>
            </a:r>
            <a:r>
              <a:rPr lang="es-ES" dirty="0" smtClean="0"/>
              <a:t>8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1977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b="1" dirty="0"/>
              <a:t>Modelización</a:t>
            </a:r>
          </a:p>
          <a:p>
            <a:pPr marL="45720" indent="0">
              <a:buNone/>
            </a:pPr>
            <a:r>
              <a:rPr lang="es-ES" b="1" dirty="0"/>
              <a:t>Variables Bernoulli y Binomial</a:t>
            </a:r>
          </a:p>
          <a:p>
            <a:pPr marL="45720" indent="0">
              <a:buNone/>
            </a:pPr>
            <a:r>
              <a:rPr lang="es-ES" b="1" dirty="0"/>
              <a:t>La distribución Normal</a:t>
            </a:r>
          </a:p>
          <a:p>
            <a:pPr marL="45720" indent="0">
              <a:buNone/>
            </a:pPr>
            <a:r>
              <a:rPr lang="es-ES" b="1" dirty="0"/>
              <a:t>Las distribuciones </a:t>
            </a:r>
            <a:r>
              <a:rPr lang="es-ES" b="1" dirty="0" smtClean="0">
                <a:latin typeface="Symbol" panose="05050102010706020507" pitchFamily="18" charset="2"/>
              </a:rPr>
              <a:t>c</a:t>
            </a:r>
            <a:r>
              <a:rPr lang="es-ES" b="1" baseline="30000" dirty="0" smtClean="0">
                <a:latin typeface="Symbol" panose="05050102010706020507" pitchFamily="18" charset="2"/>
              </a:rPr>
              <a:t>2</a:t>
            </a:r>
            <a:r>
              <a:rPr lang="es-ES" b="1" dirty="0" smtClean="0"/>
              <a:t> (Ji cuadrado) </a:t>
            </a:r>
            <a:r>
              <a:rPr lang="es-ES" b="1" dirty="0"/>
              <a:t>y </a:t>
            </a:r>
            <a:r>
              <a:rPr lang="es-ES" b="1" dirty="0" smtClean="0"/>
              <a:t>t </a:t>
            </a:r>
            <a:r>
              <a:rPr lang="es-ES" b="1" dirty="0"/>
              <a:t>de </a:t>
            </a:r>
            <a:r>
              <a:rPr lang="es-ES" b="1" dirty="0" err="1"/>
              <a:t>Student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50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8F025B-3118-496E-A3D7-2449FF9A8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615" y="5373216"/>
            <a:ext cx="6941549" cy="1412776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</a:t>
            </a:r>
            <a:r>
              <a:rPr lang="es-ES" sz="4400" dirty="0" smtClean="0"/>
              <a:t>Normal </a:t>
            </a:r>
            <a:br>
              <a:rPr lang="es-ES" sz="4400" dirty="0" smtClean="0"/>
            </a:br>
            <a:r>
              <a:rPr lang="es-ES" sz="4400" dirty="0" smtClean="0"/>
              <a:t>de Parámetros </a:t>
            </a:r>
            <a:r>
              <a:rPr lang="es-ES" sz="4400" dirty="0" smtClean="0">
                <a:latin typeface="Symbol" panose="05050102010706020507" pitchFamily="18" charset="2"/>
              </a:rPr>
              <a:t>m</a:t>
            </a:r>
            <a:r>
              <a:rPr lang="es-ES" sz="4400" dirty="0" smtClean="0"/>
              <a:t> y </a:t>
            </a:r>
            <a:r>
              <a:rPr lang="es-ES" sz="4400" dirty="0" smtClean="0">
                <a:latin typeface="Symbol" panose="05050102010706020507" pitchFamily="18" charset="2"/>
              </a:rPr>
              <a:t>s</a:t>
            </a:r>
            <a:endParaRPr lang="es-AR" sz="4400" dirty="0">
              <a:latin typeface="Symbol" panose="05050102010706020507" pitchFamily="18" charset="2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322FCB-6E7F-4D02-AC23-56C08C496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6498" y="332656"/>
            <a:ext cx="8294241" cy="4961357"/>
          </a:xfrm>
        </p:spPr>
        <p:txBody>
          <a:bodyPr/>
          <a:lstStyle/>
          <a:p>
            <a:pPr marL="45720" indent="0" algn="ctr">
              <a:buNone/>
            </a:pPr>
            <a:r>
              <a:rPr lang="es-ES" sz="2000" b="1" dirty="0"/>
              <a:t>Curva Normal (Campana de Gauss)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s-ES_tradnl" altLang="es-ES" sz="1800" i="1" dirty="0">
                <a:solidFill>
                  <a:prstClr val="black"/>
                </a:solidFill>
              </a:rPr>
              <a:t>La ecuación de la curva (función de densidad de probabilidad) normal es:</a:t>
            </a:r>
          </a:p>
          <a:p>
            <a:pPr marL="4572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/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xmlns="" id="{D0F4AD1D-937B-4455-AA0E-7D5D197E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023" y="4220170"/>
            <a:ext cx="551754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dirty="0">
                <a:sym typeface="Symbol" panose="05050102010706020507" pitchFamily="18" charset="2"/>
              </a:rPr>
              <a:t>-</a:t>
            </a:r>
            <a:r>
              <a:rPr lang="es-ES" altLang="es-ES" sz="1050" dirty="0">
                <a:sym typeface="Symbol" panose="05050102010706020507" pitchFamily="18" charset="2"/>
              </a:rPr>
              <a:t>3</a:t>
            </a:r>
            <a:r>
              <a:rPr lang="es-ES" altLang="es-ES" sz="1350" dirty="0"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45F94D10-3310-4BE3-A743-04186D07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301" y="4220170"/>
            <a:ext cx="551754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dirty="0">
                <a:sym typeface="Symbol" panose="05050102010706020507" pitchFamily="18" charset="2"/>
              </a:rPr>
              <a:t>-</a:t>
            </a:r>
            <a:r>
              <a:rPr lang="es-ES" altLang="es-ES" sz="1050" dirty="0">
                <a:sym typeface="Symbol" panose="05050102010706020507" pitchFamily="18" charset="2"/>
              </a:rPr>
              <a:t>2</a:t>
            </a:r>
            <a:r>
              <a:rPr lang="es-ES" altLang="es-ES" sz="1350" dirty="0"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C9041365-5134-4A84-BB23-C2F382DA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320" y="4220170"/>
            <a:ext cx="466794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dirty="0">
                <a:sym typeface="Symbol" panose="05050102010706020507" pitchFamily="18" charset="2"/>
              </a:rPr>
              <a:t>-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80147086-C31B-436F-81B1-87B432555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869" y="4220170"/>
            <a:ext cx="529312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dirty="0">
                <a:sym typeface="Symbol" panose="05050102010706020507" pitchFamily="18" charset="2"/>
              </a:rPr>
              <a:t>+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924B7A55-1541-493E-A2EE-40DD2467F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7119" y="4220170"/>
            <a:ext cx="614271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dirty="0">
                <a:sym typeface="Symbol" panose="05050102010706020507" pitchFamily="18" charset="2"/>
              </a:rPr>
              <a:t>+</a:t>
            </a:r>
            <a:r>
              <a:rPr lang="es-ES" altLang="es-ES" sz="1050" dirty="0">
                <a:sym typeface="Symbol" panose="05050102010706020507" pitchFamily="18" charset="2"/>
              </a:rPr>
              <a:t>2</a:t>
            </a:r>
            <a:r>
              <a:rPr lang="es-ES" altLang="es-ES" sz="1350" dirty="0"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79D515E7-3712-465A-88E5-156D6221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855" y="4220170"/>
            <a:ext cx="614271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dirty="0">
                <a:sym typeface="Symbol" panose="05050102010706020507" pitchFamily="18" charset="2"/>
              </a:rPr>
              <a:t>+</a:t>
            </a:r>
            <a:r>
              <a:rPr lang="es-ES" altLang="es-ES" sz="1050" dirty="0">
                <a:sym typeface="Symbol" panose="05050102010706020507" pitchFamily="18" charset="2"/>
              </a:rPr>
              <a:t>3</a:t>
            </a:r>
            <a:r>
              <a:rPr lang="es-ES" altLang="es-ES" sz="1350" dirty="0">
                <a:sym typeface="Symbol" panose="05050102010706020507" pitchFamily="18" charset="2"/>
              </a:rPr>
              <a:t>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8B7FEF32-EEB6-4B02-9B1A-1F6A08E1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809" y="4220170"/>
            <a:ext cx="307181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dirty="0">
                <a:sym typeface="Symbol" panose="05050102010706020507" pitchFamily="18" charset="2"/>
              </a:rPr>
              <a:t></a:t>
            </a: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xmlns="" id="{7651CA2B-6D87-423C-B130-A75CFF5EEF20}"/>
              </a:ext>
            </a:extLst>
          </p:cNvPr>
          <p:cNvSpPr>
            <a:spLocks/>
          </p:cNvSpPr>
          <p:nvPr/>
        </p:nvSpPr>
        <p:spPr bwMode="auto">
          <a:xfrm rot="16200000">
            <a:off x="3660437" y="3671415"/>
            <a:ext cx="161925" cy="1835944"/>
          </a:xfrm>
          <a:prstGeom prst="leftBrace">
            <a:avLst>
              <a:gd name="adj1" fmla="val 94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AR" altLang="es-ES" sz="1350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xmlns="" id="{441E899F-4389-4C2D-B4E1-2BAA3B1C5EE7}"/>
              </a:ext>
            </a:extLst>
          </p:cNvPr>
          <p:cNvSpPr>
            <a:spLocks/>
          </p:cNvSpPr>
          <p:nvPr/>
        </p:nvSpPr>
        <p:spPr bwMode="auto">
          <a:xfrm rot="16200000">
            <a:off x="3525301" y="2909665"/>
            <a:ext cx="432197" cy="3671888"/>
          </a:xfrm>
          <a:prstGeom prst="leftBrace">
            <a:avLst>
              <a:gd name="adj1" fmla="val 70799"/>
              <a:gd name="adj2" fmla="val 5003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AR" altLang="es-ES" sz="135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xmlns="" id="{5C45AF7D-7217-4071-BEAC-805BC0310A63}"/>
              </a:ext>
            </a:extLst>
          </p:cNvPr>
          <p:cNvSpPr>
            <a:spLocks/>
          </p:cNvSpPr>
          <p:nvPr/>
        </p:nvSpPr>
        <p:spPr bwMode="auto">
          <a:xfrm rot="16200000">
            <a:off x="3525300" y="2466075"/>
            <a:ext cx="432199" cy="5091020"/>
          </a:xfrm>
          <a:prstGeom prst="leftBrace">
            <a:avLst>
              <a:gd name="adj1" fmla="val 641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s-AR" altLang="es-ES" sz="135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75193A3-A5CF-44FB-9366-8ED86AF6DA77}"/>
              </a:ext>
            </a:extLst>
          </p:cNvPr>
          <p:cNvSpPr txBox="1"/>
          <p:nvPr/>
        </p:nvSpPr>
        <p:spPr>
          <a:xfrm flipH="1">
            <a:off x="5337268" y="1452972"/>
            <a:ext cx="3499455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dirty="0" smtClean="0"/>
              <a:t>donde</a:t>
            </a:r>
            <a:r>
              <a:rPr lang="es-ES_tradnl" altLang="es-ES" dirty="0"/>
              <a:t>: </a:t>
            </a:r>
          </a:p>
          <a:p>
            <a:r>
              <a:rPr lang="es-ES_tradnl" altLang="es-ES" b="1" dirty="0">
                <a:sym typeface="Symbol" panose="05050102010706020507" pitchFamily="18" charset="2"/>
              </a:rPr>
              <a:t> </a:t>
            </a:r>
            <a:r>
              <a:rPr lang="es-ES_tradnl" altLang="es-ES" dirty="0"/>
              <a:t>es la media poblacional</a:t>
            </a:r>
          </a:p>
          <a:p>
            <a:r>
              <a:rPr lang="es-ES_tradnl" altLang="es-ES" b="1" dirty="0">
                <a:sym typeface="Symbol" panose="05050102010706020507" pitchFamily="18" charset="2"/>
              </a:rPr>
              <a:t></a:t>
            </a:r>
            <a:r>
              <a:rPr lang="es-ES_tradnl" altLang="es-ES" b="1" dirty="0"/>
              <a:t> </a:t>
            </a:r>
            <a:r>
              <a:rPr lang="es-ES_tradnl" altLang="es-ES" dirty="0"/>
              <a:t>es el desvío poblacional</a:t>
            </a:r>
          </a:p>
          <a:p>
            <a:r>
              <a:rPr lang="es-ES_tradnl" altLang="es-ES" b="1" dirty="0"/>
              <a:t>e</a:t>
            </a:r>
            <a:r>
              <a:rPr lang="es-ES_tradnl" altLang="es-ES" dirty="0"/>
              <a:t> es el número irracional 2,71828....</a:t>
            </a:r>
          </a:p>
          <a:p>
            <a:r>
              <a:rPr lang="es-ES_tradnl" altLang="es-ES" b="1" dirty="0">
                <a:sym typeface="Symbol" panose="05050102010706020507" pitchFamily="18" charset="2"/>
              </a:rPr>
              <a:t></a:t>
            </a:r>
            <a:r>
              <a:rPr lang="es-ES_tradnl" altLang="es-ES" dirty="0"/>
              <a:t> es el número irracional 3,14159....</a:t>
            </a:r>
            <a:endParaRPr lang="es-ES" altLang="es-ES" dirty="0"/>
          </a:p>
          <a:p>
            <a:endParaRPr lang="es-AR" sz="135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1F02882A-1FA5-4510-AC23-CB25E5E3877A}"/>
              </a:ext>
            </a:extLst>
          </p:cNvPr>
          <p:cNvSpPr txBox="1"/>
          <p:nvPr/>
        </p:nvSpPr>
        <p:spPr>
          <a:xfrm>
            <a:off x="506676" y="1724311"/>
            <a:ext cx="2454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sz="2000" b="1" dirty="0">
                <a:sym typeface="Symbol" panose="05050102010706020507" pitchFamily="18" charset="2"/>
              </a:rPr>
              <a:t>  </a:t>
            </a:r>
            <a:r>
              <a:rPr lang="es-ES_tradnl" altLang="es-ES" sz="2000" dirty="0">
                <a:sym typeface="Symbol" panose="05050102010706020507" pitchFamily="18" charset="2"/>
              </a:rPr>
              <a:t>y</a:t>
            </a:r>
            <a:r>
              <a:rPr lang="es-ES_tradnl" altLang="es-ES" sz="2000" b="1" dirty="0">
                <a:sym typeface="Symbol" panose="05050102010706020507" pitchFamily="18" charset="2"/>
              </a:rPr>
              <a:t>    </a:t>
            </a:r>
            <a:r>
              <a:rPr lang="es-ES_tradnl" altLang="es-ES" sz="2000" dirty="0">
                <a:sym typeface="Symbol" panose="05050102010706020507" pitchFamily="18" charset="2"/>
              </a:rPr>
              <a:t>son los parámetros </a:t>
            </a:r>
            <a:r>
              <a:rPr lang="es-ES_tradnl" altLang="es-ES" sz="2000" dirty="0" smtClean="0">
                <a:sym typeface="Symbol" panose="05050102010706020507" pitchFamily="18" charset="2"/>
              </a:rPr>
              <a:t>del Modelo Normal.</a:t>
            </a:r>
            <a:endParaRPr lang="es-AR" sz="200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5A0C8D8B-DBC0-43B3-AFD6-DD776C4E6CDD}"/>
              </a:ext>
            </a:extLst>
          </p:cNvPr>
          <p:cNvSpPr/>
          <p:nvPr/>
        </p:nvSpPr>
        <p:spPr>
          <a:xfrm>
            <a:off x="1218462" y="2077806"/>
            <a:ext cx="5101417" cy="2162127"/>
          </a:xfrm>
          <a:custGeom>
            <a:avLst/>
            <a:gdLst>
              <a:gd name="connsiteX0" fmla="*/ 0 w 5443667"/>
              <a:gd name="connsiteY0" fmla="*/ 2815530 h 2818809"/>
              <a:gd name="connsiteX1" fmla="*/ 657225 w 5443667"/>
              <a:gd name="connsiteY1" fmla="*/ 2739330 h 2818809"/>
              <a:gd name="connsiteX2" fmla="*/ 1228725 w 5443667"/>
              <a:gd name="connsiteY2" fmla="*/ 2282130 h 2818809"/>
              <a:gd name="connsiteX3" fmla="*/ 1647825 w 5443667"/>
              <a:gd name="connsiteY3" fmla="*/ 1558230 h 2818809"/>
              <a:gd name="connsiteX4" fmla="*/ 2019300 w 5443667"/>
              <a:gd name="connsiteY4" fmla="*/ 672405 h 2818809"/>
              <a:gd name="connsiteX5" fmla="*/ 2343150 w 5443667"/>
              <a:gd name="connsiteY5" fmla="*/ 158055 h 2818809"/>
              <a:gd name="connsiteX6" fmla="*/ 2571750 w 5443667"/>
              <a:gd name="connsiteY6" fmla="*/ 5655 h 2818809"/>
              <a:gd name="connsiteX7" fmla="*/ 2790825 w 5443667"/>
              <a:gd name="connsiteY7" fmla="*/ 72330 h 2818809"/>
              <a:gd name="connsiteX8" fmla="*/ 3067050 w 5443667"/>
              <a:gd name="connsiteY8" fmla="*/ 434280 h 2818809"/>
              <a:gd name="connsiteX9" fmla="*/ 3381375 w 5443667"/>
              <a:gd name="connsiteY9" fmla="*/ 1129605 h 2818809"/>
              <a:gd name="connsiteX10" fmla="*/ 3581400 w 5443667"/>
              <a:gd name="connsiteY10" fmla="*/ 1596330 h 2818809"/>
              <a:gd name="connsiteX11" fmla="*/ 3867150 w 5443667"/>
              <a:gd name="connsiteY11" fmla="*/ 2129730 h 2818809"/>
              <a:gd name="connsiteX12" fmla="*/ 4248150 w 5443667"/>
              <a:gd name="connsiteY12" fmla="*/ 2539305 h 2818809"/>
              <a:gd name="connsiteX13" fmla="*/ 4610100 w 5443667"/>
              <a:gd name="connsiteY13" fmla="*/ 2739330 h 2818809"/>
              <a:gd name="connsiteX14" fmla="*/ 4914900 w 5443667"/>
              <a:gd name="connsiteY14" fmla="*/ 2796480 h 2818809"/>
              <a:gd name="connsiteX15" fmla="*/ 5391150 w 5443667"/>
              <a:gd name="connsiteY15" fmla="*/ 2815530 h 2818809"/>
              <a:gd name="connsiteX16" fmla="*/ 5410200 w 5443667"/>
              <a:gd name="connsiteY16" fmla="*/ 2815530 h 281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43667" h="2818809">
                <a:moveTo>
                  <a:pt x="0" y="2815530"/>
                </a:moveTo>
                <a:cubicBezTo>
                  <a:pt x="226219" y="2821880"/>
                  <a:pt x="452438" y="2828230"/>
                  <a:pt x="657225" y="2739330"/>
                </a:cubicBezTo>
                <a:cubicBezTo>
                  <a:pt x="862012" y="2650430"/>
                  <a:pt x="1063625" y="2478980"/>
                  <a:pt x="1228725" y="2282130"/>
                </a:cubicBezTo>
                <a:cubicBezTo>
                  <a:pt x="1393825" y="2085280"/>
                  <a:pt x="1516063" y="1826517"/>
                  <a:pt x="1647825" y="1558230"/>
                </a:cubicBezTo>
                <a:cubicBezTo>
                  <a:pt x="1779587" y="1289943"/>
                  <a:pt x="1903413" y="905767"/>
                  <a:pt x="2019300" y="672405"/>
                </a:cubicBezTo>
                <a:cubicBezTo>
                  <a:pt x="2135187" y="439043"/>
                  <a:pt x="2251075" y="269180"/>
                  <a:pt x="2343150" y="158055"/>
                </a:cubicBezTo>
                <a:cubicBezTo>
                  <a:pt x="2435225" y="46930"/>
                  <a:pt x="2497138" y="19942"/>
                  <a:pt x="2571750" y="5655"/>
                </a:cubicBezTo>
                <a:cubicBezTo>
                  <a:pt x="2646362" y="-8632"/>
                  <a:pt x="2708275" y="892"/>
                  <a:pt x="2790825" y="72330"/>
                </a:cubicBezTo>
                <a:cubicBezTo>
                  <a:pt x="2873375" y="143767"/>
                  <a:pt x="2968625" y="258067"/>
                  <a:pt x="3067050" y="434280"/>
                </a:cubicBezTo>
                <a:cubicBezTo>
                  <a:pt x="3165475" y="610493"/>
                  <a:pt x="3295650" y="935930"/>
                  <a:pt x="3381375" y="1129605"/>
                </a:cubicBezTo>
                <a:cubicBezTo>
                  <a:pt x="3467100" y="1323280"/>
                  <a:pt x="3500438" y="1429642"/>
                  <a:pt x="3581400" y="1596330"/>
                </a:cubicBezTo>
                <a:cubicBezTo>
                  <a:pt x="3662363" y="1763017"/>
                  <a:pt x="3756025" y="1972567"/>
                  <a:pt x="3867150" y="2129730"/>
                </a:cubicBezTo>
                <a:cubicBezTo>
                  <a:pt x="3978275" y="2286892"/>
                  <a:pt x="4124325" y="2437705"/>
                  <a:pt x="4248150" y="2539305"/>
                </a:cubicBezTo>
                <a:cubicBezTo>
                  <a:pt x="4371975" y="2640905"/>
                  <a:pt x="4498975" y="2696467"/>
                  <a:pt x="4610100" y="2739330"/>
                </a:cubicBezTo>
                <a:cubicBezTo>
                  <a:pt x="4721225" y="2782192"/>
                  <a:pt x="4784725" y="2783780"/>
                  <a:pt x="4914900" y="2796480"/>
                </a:cubicBezTo>
                <a:cubicBezTo>
                  <a:pt x="5045075" y="2809180"/>
                  <a:pt x="5308600" y="2812355"/>
                  <a:pt x="5391150" y="2815530"/>
                </a:cubicBezTo>
                <a:cubicBezTo>
                  <a:pt x="5473700" y="2818705"/>
                  <a:pt x="5441950" y="2817117"/>
                  <a:pt x="5410200" y="281553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5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52EBF3C2-6788-47D8-B975-0B6D394049B1}"/>
              </a:ext>
            </a:extLst>
          </p:cNvPr>
          <p:cNvCxnSpPr>
            <a:cxnSpLocks/>
          </p:cNvCxnSpPr>
          <p:nvPr/>
        </p:nvCxnSpPr>
        <p:spPr>
          <a:xfrm flipV="1">
            <a:off x="811387" y="4250404"/>
            <a:ext cx="5151518" cy="25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689786EF-481B-4737-943D-FFEDC033AA64}"/>
              </a:ext>
            </a:extLst>
          </p:cNvPr>
          <p:cNvCxnSpPr>
            <a:stCxn id="8" idx="0"/>
            <a:endCxn id="20" idx="10"/>
          </p:cNvCxnSpPr>
          <p:nvPr/>
        </p:nvCxnSpPr>
        <p:spPr>
          <a:xfrm flipV="1">
            <a:off x="4572525" y="3302248"/>
            <a:ext cx="2170" cy="917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26EFBECF-7723-43B3-AF6A-295F4E1B6791}"/>
              </a:ext>
            </a:extLst>
          </p:cNvPr>
          <p:cNvCxnSpPr/>
          <p:nvPr/>
        </p:nvCxnSpPr>
        <p:spPr>
          <a:xfrm flipV="1">
            <a:off x="2701429" y="3332784"/>
            <a:ext cx="22152" cy="917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1BDCCD52-CB5B-44B4-9E7A-38B1C5EE06BF}"/>
              </a:ext>
            </a:extLst>
          </p:cNvPr>
          <p:cNvCxnSpPr>
            <a:cxnSpLocks/>
          </p:cNvCxnSpPr>
          <p:nvPr/>
        </p:nvCxnSpPr>
        <p:spPr>
          <a:xfrm flipH="1">
            <a:off x="3637815" y="2082143"/>
            <a:ext cx="40713" cy="2168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5">
            <a:extLst>
              <a:ext uri="{FF2B5EF4-FFF2-40B4-BE49-F238E27FC236}">
                <a16:creationId xmlns:a16="http://schemas.microsoft.com/office/drawing/2014/main" xmlns="" id="{40464746-21B5-4BCA-88DF-728246F3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000" y="4450888"/>
            <a:ext cx="753732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ym typeface="Symbol" panose="05050102010706020507" pitchFamily="18" charset="2"/>
              </a:rPr>
              <a:t>68,3 %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xmlns="" id="{455C67D8-EAB4-43CE-9383-4B51D6B40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000" y="4686330"/>
            <a:ext cx="753732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ym typeface="Symbol" panose="05050102010706020507" pitchFamily="18" charset="2"/>
              </a:rPr>
              <a:t>95,4 %</a:t>
            </a: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xmlns="" id="{4EFA49F9-924C-4C94-AA01-01993CCAD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429" y="4972323"/>
            <a:ext cx="753732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200" dirty="0">
                <a:sym typeface="Symbol" panose="05050102010706020507" pitchFamily="18" charset="2"/>
              </a:rPr>
              <a:t>99,7 %</a:t>
            </a: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9BDB1892-B532-4517-9834-E9442F6A7DE3}"/>
              </a:ext>
            </a:extLst>
          </p:cNvPr>
          <p:cNvCxnSpPr>
            <a:cxnSpLocks/>
          </p:cNvCxnSpPr>
          <p:nvPr/>
        </p:nvCxnSpPr>
        <p:spPr>
          <a:xfrm>
            <a:off x="2743533" y="3326972"/>
            <a:ext cx="1820086" cy="0"/>
          </a:xfrm>
          <a:prstGeom prst="straightConnector1">
            <a:avLst/>
          </a:prstGeom>
          <a:ln>
            <a:solidFill>
              <a:srgbClr val="00206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5">
            <a:extLst>
              <a:ext uri="{FF2B5EF4-FFF2-40B4-BE49-F238E27FC236}">
                <a16:creationId xmlns:a16="http://schemas.microsoft.com/office/drawing/2014/main" xmlns="" id="{17AEB488-33E0-4217-AEA4-DFA44A10F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301" y="3011271"/>
            <a:ext cx="385042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r>
              <a:rPr lang="es-ES_tradnl" altLang="es-ES" sz="1050" dirty="0">
                <a:sym typeface="Symbol" panose="05050102010706020507" pitchFamily="18" charset="2"/>
              </a:rPr>
              <a:t>2</a:t>
            </a:r>
            <a:r>
              <a:rPr lang="es-ES_tradnl" altLang="es-ES" sz="1500" dirty="0">
                <a:sym typeface="Symbol" panose="05050102010706020507" pitchFamily="18" charset="2"/>
              </a:rPr>
              <a:t></a:t>
            </a:r>
            <a:endParaRPr lang="es-ES" altLang="es-ES" sz="15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512176" y="1039187"/>
                <a:ext cx="2772733" cy="68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" b="0" i="1" smtClean="0">
                                  <a:latin typeface="Cambria Math"/>
                                  <a:sym typeface="Symbol"/>
                                </a:rPr>
                                <m:t></m:t>
                              </m:r>
                            </m:e>
                          </m:rad>
                          <m:r>
                            <a:rPr lang="es-ES" b="0" i="1" smtClean="0">
                              <a:latin typeface="Cambria Math"/>
                            </a:rPr>
                            <m:t>.</m:t>
                          </m:r>
                          <m:r>
                            <a:rPr lang="es-ES" b="0" i="1" smtClean="0">
                              <a:latin typeface="Cambria Math"/>
                              <a:sym typeface="Symbol"/>
                            </a:rPr>
                            <m:t></m:t>
                          </m:r>
                        </m:den>
                      </m:f>
                      <m:sSup>
                        <m:sSup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/>
                            </a:rPr>
                            <m:t>−0,5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s-E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s-ES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s-ES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76" y="1039187"/>
                <a:ext cx="2772733" cy="685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1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AFF24BA3-06A2-4A49-B06E-B2FDA4B7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53" y="6030198"/>
            <a:ext cx="6512511" cy="734619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Normal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3B322FCB-6E7F-4D02-AC23-56C08C4969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073744"/>
          </a:xfrm>
        </p:spPr>
        <p:txBody>
          <a:bodyPr/>
          <a:lstStyle/>
          <a:p>
            <a:pPr marL="0" indent="0">
              <a:buNone/>
            </a:pPr>
            <a:endParaRPr lang="es-ES" altLang="es-ES" dirty="0">
              <a:sym typeface="Symbol" panose="05050102010706020507" pitchFamily="18" charset="2"/>
            </a:endParaRPr>
          </a:p>
          <a:p>
            <a:endParaRPr lang="es-ES" i="1" dirty="0"/>
          </a:p>
          <a:p>
            <a:endParaRPr lang="es-AR" i="1" dirty="0"/>
          </a:p>
          <a:p>
            <a:endParaRPr lang="es-AR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575193A3-A5CF-44FB-9366-8ED86AF6DA77}"/>
              </a:ext>
            </a:extLst>
          </p:cNvPr>
          <p:cNvSpPr txBox="1"/>
          <p:nvPr/>
        </p:nvSpPr>
        <p:spPr>
          <a:xfrm flipH="1">
            <a:off x="5512394" y="345714"/>
            <a:ext cx="3588151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ES_tradnl" altLang="es-ES" sz="1600" dirty="0" smtClean="0"/>
              <a:t>Tiene </a:t>
            </a:r>
            <a:r>
              <a:rPr lang="es-ES_tradnl" altLang="es-ES" sz="1600" dirty="0"/>
              <a:t>un único máximo en x = </a:t>
            </a:r>
            <a:r>
              <a:rPr lang="es-ES_tradnl" altLang="es-ES" sz="1600" b="1" dirty="0" smtClean="0"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s-ES_tradnl" altLang="es-ES" sz="1600" b="1" dirty="0" smtClean="0">
                <a:cs typeface="Times New Roman" pitchFamily="18" charset="0"/>
              </a:rPr>
              <a:t>, por </a:t>
            </a:r>
            <a:r>
              <a:rPr lang="es-ES_tradnl" altLang="es-ES" sz="1600" dirty="0" smtClean="0">
                <a:cs typeface="Times New Roman" pitchFamily="18" charset="0"/>
              </a:rPr>
              <a:t>lo que es </a:t>
            </a:r>
            <a:r>
              <a:rPr lang="es-ES_tradnl" altLang="es-ES" sz="1600" dirty="0" err="1" smtClean="0">
                <a:cs typeface="Times New Roman" pitchFamily="18" charset="0"/>
              </a:rPr>
              <a:t>unimodal</a:t>
            </a:r>
            <a:r>
              <a:rPr lang="es-ES_tradnl" altLang="es-ES" sz="1600" dirty="0" smtClean="0">
                <a:cs typeface="Times New Roman" pitchFamily="18" charset="0"/>
              </a:rPr>
              <a:t> siendo </a:t>
            </a:r>
            <a:r>
              <a:rPr lang="es-ES_tradnl" altLang="es-ES" sz="1600" b="1" dirty="0" smtClean="0"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s-ES_tradnl" altLang="es-ES" sz="1600" dirty="0" smtClean="0">
                <a:cs typeface="Times New Roman" pitchFamily="18" charset="0"/>
              </a:rPr>
              <a:t> la Moda.</a:t>
            </a:r>
            <a:endParaRPr lang="es-ES_tradnl" altLang="es-ES" sz="1600" dirty="0">
              <a:cs typeface="Times New Roman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ES_tradnl" altLang="es-ES" sz="1600" dirty="0" smtClean="0"/>
              <a:t>Es </a:t>
            </a:r>
            <a:r>
              <a:rPr lang="es-ES_tradnl" altLang="es-ES" sz="1600" dirty="0"/>
              <a:t>simétrica respecto del eje vertical x = </a:t>
            </a:r>
            <a:r>
              <a:rPr lang="es-ES_tradnl" altLang="es-ES" sz="1600" b="1" dirty="0" smtClean="0">
                <a:latin typeface="Symbol" panose="05050102010706020507" pitchFamily="18" charset="2"/>
                <a:cs typeface="Times New Roman" pitchFamily="18" charset="0"/>
              </a:rPr>
              <a:t>m; </a:t>
            </a:r>
            <a:r>
              <a:rPr lang="es-ES_tradnl" altLang="es-ES" sz="1600" dirty="0" smtClean="0">
                <a:cs typeface="Times New Roman" pitchFamily="18" charset="0"/>
              </a:rPr>
              <a:t>por eso </a:t>
            </a:r>
            <a:r>
              <a:rPr lang="es-ES_tradnl" altLang="es-ES" sz="1600" b="1" dirty="0" smtClean="0">
                <a:latin typeface="Symbol" panose="05050102010706020507" pitchFamily="18" charset="2"/>
                <a:cs typeface="Times New Roman" pitchFamily="18" charset="0"/>
              </a:rPr>
              <a:t>m  </a:t>
            </a:r>
            <a:r>
              <a:rPr lang="es-ES_tradnl" altLang="es-ES" sz="1600" dirty="0" smtClean="0">
                <a:cs typeface="Times New Roman" pitchFamily="18" charset="0"/>
              </a:rPr>
              <a:t>es la Mediana</a:t>
            </a:r>
            <a:r>
              <a:rPr lang="es-ES_tradnl" altLang="es-ES" sz="1600" b="1" dirty="0" smtClean="0">
                <a:cs typeface="Times New Roman" pitchFamily="18" charset="0"/>
              </a:rPr>
              <a:t>.</a:t>
            </a: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ES_tradnl" altLang="es-ES" sz="1600" b="1" dirty="0" smtClean="0"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s-ES_tradnl" altLang="es-ES" sz="1600" b="1" dirty="0" smtClean="0">
                <a:cs typeface="Times New Roman" pitchFamily="18" charset="0"/>
              </a:rPr>
              <a:t> </a:t>
            </a:r>
            <a:r>
              <a:rPr lang="es-ES_tradnl" altLang="es-ES" sz="1600" dirty="0" smtClean="0">
                <a:cs typeface="Times New Roman" pitchFamily="18" charset="0"/>
              </a:rPr>
              <a:t>es también la Media de la distribución.</a:t>
            </a:r>
          </a:p>
          <a:p>
            <a:pPr algn="just"/>
            <a:endParaRPr lang="es-ES_tradnl" altLang="es-ES" sz="1600" dirty="0">
              <a:cs typeface="Times New Roman" pitchFamily="18" charset="0"/>
            </a:endParaRPr>
          </a:p>
          <a:p>
            <a:pPr algn="ctr"/>
            <a:r>
              <a:rPr lang="es-ES_tradnl" altLang="es-ES" sz="1600" b="1" i="1" dirty="0" smtClean="0">
                <a:cs typeface="Times New Roman" pitchFamily="18" charset="0"/>
              </a:rPr>
              <a:t>Por tanto en </a:t>
            </a:r>
            <a:r>
              <a:rPr lang="es-ES_tradnl" altLang="es-ES" sz="1600" b="1" i="1" dirty="0" smtClean="0"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s-ES_tradnl" altLang="es-ES" sz="1600" b="1" i="1" dirty="0" smtClean="0">
                <a:cs typeface="Times New Roman" pitchFamily="18" charset="0"/>
              </a:rPr>
              <a:t> coinciden Media, Mediana y Moda.</a:t>
            </a:r>
            <a:endParaRPr lang="es-ES_tradnl" altLang="es-ES" sz="1600" b="1" i="1" dirty="0">
              <a:cs typeface="Times New Roman" pitchFamily="18" charset="0"/>
            </a:endParaRPr>
          </a:p>
          <a:p>
            <a:pPr algn="just"/>
            <a:endParaRPr lang="es-ES_tradnl" altLang="es-ES" sz="1600" b="1" dirty="0">
              <a:cs typeface="Times New Roman" pitchFamily="18" charset="0"/>
            </a:endParaRPr>
          </a:p>
          <a:p>
            <a:pPr marL="176213" indent="-176213" algn="just">
              <a:buFont typeface="Wingdings" panose="05000000000000000000" pitchFamily="2" charset="2"/>
              <a:buChar char="§"/>
            </a:pPr>
            <a:r>
              <a:rPr lang="es-ES_tradnl" altLang="es-ES" sz="1600" dirty="0">
                <a:cs typeface="Times New Roman" pitchFamily="18" charset="0"/>
              </a:rPr>
              <a:t>Tiene dos puntos de inflexión, donde cambia la concavidad, en los puntos correspondientes a la media más/menos una desviación </a:t>
            </a:r>
            <a:r>
              <a:rPr lang="es-ES_tradnl" altLang="es-ES" sz="1600" dirty="0" smtClean="0">
                <a:cs typeface="Times New Roman" pitchFamily="18" charset="0"/>
              </a:rPr>
              <a:t>estándar: en </a:t>
            </a:r>
            <a:r>
              <a:rPr lang="es-ES_tradnl" altLang="es-ES" sz="1600" dirty="0">
                <a:cs typeface="Times New Roman" pitchFamily="18" charset="0"/>
              </a:rPr>
              <a:t>x = </a:t>
            </a:r>
            <a:r>
              <a:rPr lang="es-ES" altLang="es-ES" sz="1600" dirty="0">
                <a:sym typeface="Symbol" panose="05050102010706020507" pitchFamily="18" charset="2"/>
              </a:rPr>
              <a:t>- cambia de </a:t>
            </a:r>
            <a:r>
              <a:rPr lang="es-ES" altLang="es-ES" sz="1600" dirty="0" smtClean="0">
                <a:sym typeface="Symbol" panose="05050102010706020507" pitchFamily="18" charset="2"/>
              </a:rPr>
              <a:t>cóncava hacia </a:t>
            </a:r>
            <a:r>
              <a:rPr lang="es-ES" altLang="es-ES" sz="1600" dirty="0">
                <a:sym typeface="Symbol" panose="05050102010706020507" pitchFamily="18" charset="2"/>
              </a:rPr>
              <a:t>arriba a cóncava </a:t>
            </a:r>
            <a:r>
              <a:rPr lang="es-ES" altLang="es-ES" sz="1600" dirty="0" smtClean="0">
                <a:sym typeface="Symbol" panose="05050102010706020507" pitchFamily="18" charset="2"/>
              </a:rPr>
              <a:t>hacia abajo.</a:t>
            </a:r>
            <a:r>
              <a:rPr lang="es-ES_tradnl" altLang="es-ES" sz="1600" dirty="0" smtClean="0">
                <a:cs typeface="Times New Roman" pitchFamily="18" charset="0"/>
              </a:rPr>
              <a:t> </a:t>
            </a:r>
            <a:r>
              <a:rPr lang="es-ES_tradnl" altLang="es-ES" sz="1600" dirty="0">
                <a:cs typeface="Times New Roman" pitchFamily="18" charset="0"/>
              </a:rPr>
              <a:t>En x = </a:t>
            </a:r>
            <a:r>
              <a:rPr lang="es-ES" altLang="es-ES" sz="1600" dirty="0">
                <a:sym typeface="Symbol" panose="05050102010706020507" pitchFamily="18" charset="2"/>
              </a:rPr>
              <a:t>+ cambia de </a:t>
            </a:r>
            <a:r>
              <a:rPr lang="es-ES" altLang="es-ES" sz="1600" dirty="0" smtClean="0">
                <a:sym typeface="Symbol" panose="05050102010706020507" pitchFamily="18" charset="2"/>
              </a:rPr>
              <a:t>cóncava hacia </a:t>
            </a:r>
            <a:r>
              <a:rPr lang="es-ES" altLang="es-ES" sz="1600" dirty="0">
                <a:sym typeface="Symbol" panose="05050102010706020507" pitchFamily="18" charset="2"/>
              </a:rPr>
              <a:t>abajo a cóncava </a:t>
            </a:r>
            <a:r>
              <a:rPr lang="es-ES" altLang="es-ES" sz="1600" dirty="0" smtClean="0">
                <a:sym typeface="Symbol" panose="05050102010706020507" pitchFamily="18" charset="2"/>
              </a:rPr>
              <a:t>hacia arriba</a:t>
            </a:r>
            <a:r>
              <a:rPr lang="es-ES" altLang="es-ES" sz="1600" dirty="0">
                <a:sym typeface="Symbol" panose="05050102010706020507" pitchFamily="18" charset="2"/>
              </a:rPr>
              <a:t>.</a:t>
            </a:r>
          </a:p>
          <a:p>
            <a:pPr algn="just"/>
            <a:endParaRPr lang="es-ES" altLang="es-ES" sz="1200" dirty="0">
              <a:sym typeface="Symbol" panose="05050102010706020507" pitchFamily="18" charset="2"/>
            </a:endParaRPr>
          </a:p>
          <a:p>
            <a:pPr algn="ctr"/>
            <a:r>
              <a:rPr lang="es-ES" altLang="es-ES" sz="1600" b="1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s-ES" altLang="es-ES" sz="1600" b="1" i="1" dirty="0" smtClean="0">
                <a:sym typeface="Symbol" panose="05050102010706020507" pitchFamily="18" charset="2"/>
              </a:rPr>
              <a:t> es la Desviación Estándar.</a:t>
            </a:r>
            <a:endParaRPr lang="es-ES" altLang="es-ES" sz="1600" b="1" i="1" dirty="0">
              <a:sym typeface="Symbol" panose="05050102010706020507" pitchFamily="18" charset="2"/>
            </a:endParaRPr>
          </a:p>
          <a:p>
            <a:endParaRPr lang="es-ES_tradnl" altLang="es-ES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endParaRPr lang="es-ES_tradnl" altLang="es-ES" sz="1200" dirty="0"/>
          </a:p>
          <a:p>
            <a:endParaRPr lang="es-ES_tradnl" altLang="es-ES" sz="1200" dirty="0"/>
          </a:p>
          <a:p>
            <a:endParaRPr lang="es-AR" sz="135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4653A1C1-AF2D-49C4-AF2E-F3E7CEA364BB}"/>
              </a:ext>
            </a:extLst>
          </p:cNvPr>
          <p:cNvGrpSpPr/>
          <p:nvPr/>
        </p:nvGrpSpPr>
        <p:grpSpPr>
          <a:xfrm>
            <a:off x="755576" y="1367094"/>
            <a:ext cx="4772621" cy="2686879"/>
            <a:chOff x="1318620" y="1923550"/>
            <a:chExt cx="6827746" cy="3978311"/>
          </a:xfrm>
        </p:grpSpPr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xmlns="" id="{1BDCCD52-CB5B-44B4-9E7A-38B1C5EE06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4353" y="1923550"/>
              <a:ext cx="7424" cy="24673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xmlns="" id="{FB6D9FE7-F59A-4E15-A4CE-7781D280EA50}"/>
                </a:ext>
              </a:extLst>
            </p:cNvPr>
            <p:cNvGrpSpPr/>
            <p:nvPr/>
          </p:nvGrpSpPr>
          <p:grpSpPr>
            <a:xfrm>
              <a:off x="1318620" y="1923550"/>
              <a:ext cx="6827746" cy="3978311"/>
              <a:chOff x="1309742" y="1909712"/>
              <a:chExt cx="6827746" cy="3978311"/>
            </a:xfrm>
          </p:grpSpPr>
          <p:sp>
            <p:nvSpPr>
              <p:cNvPr id="12" name="AutoShape 17">
                <a:extLst>
                  <a:ext uri="{FF2B5EF4-FFF2-40B4-BE49-F238E27FC236}">
                    <a16:creationId xmlns:a16="http://schemas.microsoft.com/office/drawing/2014/main" xmlns="" id="{7651CA2B-6D87-423C-B130-A75CFF5EEF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592685" y="3779600"/>
                <a:ext cx="207956" cy="2226728"/>
              </a:xfrm>
              <a:prstGeom prst="leftBrace">
                <a:avLst>
                  <a:gd name="adj1" fmla="val 9448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AR" altLang="es-ES" sz="1350"/>
              </a:p>
            </p:txBody>
          </p:sp>
          <p:sp>
            <p:nvSpPr>
              <p:cNvPr id="13" name="AutoShape 16">
                <a:extLst>
                  <a:ext uri="{FF2B5EF4-FFF2-40B4-BE49-F238E27FC236}">
                    <a16:creationId xmlns:a16="http://schemas.microsoft.com/office/drawing/2014/main" xmlns="" id="{441E899F-4389-4C2D-B4E1-2BAA3B1C5EE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423137" y="3157595"/>
                <a:ext cx="706101" cy="3923928"/>
              </a:xfrm>
              <a:prstGeom prst="leftBrace">
                <a:avLst>
                  <a:gd name="adj1" fmla="val 70799"/>
                  <a:gd name="adj2" fmla="val 5003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AR" altLang="es-ES" sz="1350"/>
              </a:p>
            </p:txBody>
          </p:sp>
          <p:sp>
            <p:nvSpPr>
              <p:cNvPr id="14" name="AutoShape 15">
                <a:extLst>
                  <a:ext uri="{FF2B5EF4-FFF2-40B4-BE49-F238E27FC236}">
                    <a16:creationId xmlns:a16="http://schemas.microsoft.com/office/drawing/2014/main" xmlns="" id="{5C45AF7D-7217-4071-BEAC-805BC0310A6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4409655" y="2730331"/>
                <a:ext cx="622594" cy="5571234"/>
              </a:xfrm>
              <a:prstGeom prst="leftBrace">
                <a:avLst>
                  <a:gd name="adj1" fmla="val 6417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s-AR" altLang="es-ES" sz="1350"/>
              </a:p>
            </p:txBody>
          </p:sp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xmlns="" id="{40464746-21B5-4BCA-88DF-728246F39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000" y="4791515"/>
                <a:ext cx="1078294" cy="410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ES" altLang="es-ES" sz="1200" dirty="0">
                    <a:sym typeface="Symbol" panose="05050102010706020507" pitchFamily="18" charset="2"/>
                  </a:rPr>
                  <a:t>68,3 %</a:t>
                </a:r>
              </a:p>
            </p:txBody>
          </p:sp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xmlns="" id="{455C67D8-EAB4-43CE-9383-4B51D6B405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000" y="5105439"/>
                <a:ext cx="1078294" cy="410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ES" altLang="es-ES" sz="1200" dirty="0">
                    <a:sym typeface="Symbol" panose="05050102010706020507" pitchFamily="18" charset="2"/>
                  </a:rPr>
                  <a:t>95,4 %</a:t>
                </a:r>
              </a:p>
            </p:txBody>
          </p:sp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xmlns="" id="{4EFA49F9-924C-4C94-AA01-01993CCAD2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2816" y="5477886"/>
                <a:ext cx="1078294" cy="410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s-ES" altLang="es-ES" sz="1200" dirty="0">
                    <a:sym typeface="Symbol" panose="05050102010706020507" pitchFamily="18" charset="2"/>
                  </a:rPr>
                  <a:t>99,7 %</a:t>
                </a:r>
              </a:p>
            </p:txBody>
          </p:sp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xmlns="" id="{4027E9B4-797F-4ABA-9B5B-2C6926E22977}"/>
                  </a:ext>
                </a:extLst>
              </p:cNvPr>
              <p:cNvGrpSpPr/>
              <p:nvPr/>
            </p:nvGrpSpPr>
            <p:grpSpPr>
              <a:xfrm>
                <a:off x="1309742" y="1909712"/>
                <a:ext cx="6827746" cy="2894070"/>
                <a:chOff x="1081849" y="1627408"/>
                <a:chExt cx="7568016" cy="3374569"/>
              </a:xfrm>
            </p:grpSpPr>
            <p:sp>
              <p:nvSpPr>
                <p:cNvPr id="5" name="Text Box 13">
                  <a:extLst>
                    <a:ext uri="{FF2B5EF4-FFF2-40B4-BE49-F238E27FC236}">
                      <a16:creationId xmlns:a16="http://schemas.microsoft.com/office/drawing/2014/main" xmlns="" id="{D0F4AD1D-937B-4455-AA0E-7D5D197EA3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94698" y="4483893"/>
                  <a:ext cx="874924" cy="518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ES" sz="1350" dirty="0">
                      <a:sym typeface="Symbol" panose="05050102010706020507" pitchFamily="18" charset="2"/>
                    </a:rPr>
                    <a:t>-</a:t>
                  </a:r>
                  <a:r>
                    <a:rPr lang="es-ES" altLang="es-ES" sz="1050" dirty="0">
                      <a:sym typeface="Symbol" panose="05050102010706020507" pitchFamily="18" charset="2"/>
                    </a:rPr>
                    <a:t>3</a:t>
                  </a:r>
                  <a:r>
                    <a:rPr lang="es-ES" altLang="es-ES" sz="1350" dirty="0">
                      <a:sym typeface="Symbol" panose="05050102010706020507" pitchFamily="18" charset="2"/>
                    </a:rPr>
                    <a:t></a:t>
                  </a:r>
                </a:p>
              </p:txBody>
            </p:sp>
            <p:sp>
              <p:nvSpPr>
                <p:cNvPr id="6" name="Text Box 14">
                  <a:extLst>
                    <a:ext uri="{FF2B5EF4-FFF2-40B4-BE49-F238E27FC236}">
                      <a16:creationId xmlns:a16="http://schemas.microsoft.com/office/drawing/2014/main" xmlns="" id="{45F94D10-3310-4BE3-A743-04186D07C9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4402" y="4483893"/>
                  <a:ext cx="874924" cy="518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ES" sz="1350" dirty="0">
                      <a:sym typeface="Symbol" panose="05050102010706020507" pitchFamily="18" charset="2"/>
                    </a:rPr>
                    <a:t>-</a:t>
                  </a:r>
                  <a:r>
                    <a:rPr lang="es-ES" altLang="es-ES" sz="1050" dirty="0">
                      <a:sym typeface="Symbol" panose="05050102010706020507" pitchFamily="18" charset="2"/>
                    </a:rPr>
                    <a:t>2</a:t>
                  </a:r>
                  <a:r>
                    <a:rPr lang="es-ES" altLang="es-ES" sz="1350" dirty="0">
                      <a:sym typeface="Symbol" panose="05050102010706020507" pitchFamily="18" charset="2"/>
                    </a:rPr>
                    <a:t></a:t>
                  </a:r>
                </a:p>
              </p:txBody>
            </p:sp>
            <p:sp>
              <p:nvSpPr>
                <p:cNvPr id="7" name="Text Box 5">
                  <a:extLst>
                    <a:ext uri="{FF2B5EF4-FFF2-40B4-BE49-F238E27FC236}">
                      <a16:creationId xmlns:a16="http://schemas.microsoft.com/office/drawing/2014/main" xmlns="" id="{C9041365-5134-4A84-BB23-C2F382DABA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7093" y="4483893"/>
                  <a:ext cx="740202" cy="518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ES" sz="1350" dirty="0">
                      <a:sym typeface="Symbol" panose="05050102010706020507" pitchFamily="18" charset="2"/>
                    </a:rPr>
                    <a:t>-</a:t>
                  </a:r>
                </a:p>
              </p:txBody>
            </p:sp>
            <p:sp>
              <p:nvSpPr>
                <p:cNvPr id="8" name="Text Box 4">
                  <a:extLst>
                    <a:ext uri="{FF2B5EF4-FFF2-40B4-BE49-F238E27FC236}">
                      <a16:creationId xmlns:a16="http://schemas.microsoft.com/office/drawing/2014/main" xmlns="" id="{80147086-C31B-436F-81B1-87B4325556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43825" y="4483893"/>
                  <a:ext cx="839338" cy="518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ES" sz="1350" dirty="0">
                      <a:sym typeface="Symbol" panose="05050102010706020507" pitchFamily="18" charset="2"/>
                    </a:rPr>
                    <a:t>+</a:t>
                  </a:r>
                </a:p>
              </p:txBody>
            </p:sp>
            <p:sp>
              <p:nvSpPr>
                <p:cNvPr id="9" name="Text Box 11">
                  <a:extLst>
                    <a:ext uri="{FF2B5EF4-FFF2-40B4-BE49-F238E27FC236}">
                      <a16:creationId xmlns:a16="http://schemas.microsoft.com/office/drawing/2014/main" xmlns="" id="{924B7A55-1541-493E-A2EE-40DD2467F7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9491" y="4483893"/>
                  <a:ext cx="974059" cy="518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ES" sz="1350" dirty="0">
                      <a:sym typeface="Symbol" panose="05050102010706020507" pitchFamily="18" charset="2"/>
                    </a:rPr>
                    <a:t>+</a:t>
                  </a:r>
                  <a:r>
                    <a:rPr lang="es-ES" altLang="es-ES" sz="1050" dirty="0">
                      <a:sym typeface="Symbol" panose="05050102010706020507" pitchFamily="18" charset="2"/>
                    </a:rPr>
                    <a:t>2</a:t>
                  </a:r>
                  <a:r>
                    <a:rPr lang="es-ES" altLang="es-ES" sz="1350" dirty="0">
                      <a:sym typeface="Symbol" panose="05050102010706020507" pitchFamily="18" charset="2"/>
                    </a:rPr>
                    <a:t></a:t>
                  </a:r>
                </a:p>
              </p:txBody>
            </p:sp>
            <p:sp>
              <p:nvSpPr>
                <p:cNvPr id="10" name="Text Box 12">
                  <a:extLst>
                    <a:ext uri="{FF2B5EF4-FFF2-40B4-BE49-F238E27FC236}">
                      <a16:creationId xmlns:a16="http://schemas.microsoft.com/office/drawing/2014/main" xmlns="" id="{79D515E7-3712-465A-88E5-156D6221C8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75806" y="4483893"/>
                  <a:ext cx="974059" cy="518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ES" sz="1350" dirty="0">
                      <a:sym typeface="Symbol" panose="05050102010706020507" pitchFamily="18" charset="2"/>
                    </a:rPr>
                    <a:t>+</a:t>
                  </a:r>
                  <a:r>
                    <a:rPr lang="es-ES" altLang="es-ES" sz="1050" dirty="0">
                      <a:sym typeface="Symbol" panose="05050102010706020507" pitchFamily="18" charset="2"/>
                    </a:rPr>
                    <a:t>3</a:t>
                  </a:r>
                  <a:r>
                    <a:rPr lang="es-ES" altLang="es-ES" sz="1350" dirty="0">
                      <a:sym typeface="Symbol" panose="05050102010706020507" pitchFamily="18" charset="2"/>
                    </a:rPr>
                    <a:t></a:t>
                  </a:r>
                </a:p>
              </p:txBody>
            </p:sp>
            <p:sp>
              <p:nvSpPr>
                <p:cNvPr id="11" name="Text Box 3">
                  <a:extLst>
                    <a:ext uri="{FF2B5EF4-FFF2-40B4-BE49-F238E27FC236}">
                      <a16:creationId xmlns:a16="http://schemas.microsoft.com/office/drawing/2014/main" xmlns="" id="{8B7FEF32-EEB6-4B02-9B1A-1F6A08E13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3745" y="4483893"/>
                  <a:ext cx="409574" cy="5180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s-ES" altLang="es-ES" sz="1350" dirty="0">
                      <a:sym typeface="Symbol" panose="05050102010706020507" pitchFamily="18" charset="2"/>
                    </a:rPr>
                    <a:t></a:t>
                  </a:r>
                </a:p>
              </p:txBody>
            </p:sp>
            <p:sp>
              <p:nvSpPr>
                <p:cNvPr id="20" name="Forma libre: forma 19">
                  <a:extLst>
                    <a:ext uri="{FF2B5EF4-FFF2-40B4-BE49-F238E27FC236}">
                      <a16:creationId xmlns:a16="http://schemas.microsoft.com/office/drawing/2014/main" xmlns="" id="{5A0C8D8B-DBC0-43B3-AFD6-DD776C4E6CDD}"/>
                    </a:ext>
                  </a:extLst>
                </p:cNvPr>
                <p:cNvSpPr/>
                <p:nvPr/>
              </p:nvSpPr>
              <p:spPr>
                <a:xfrm>
                  <a:off x="1624615" y="1627408"/>
                  <a:ext cx="6801889" cy="2882836"/>
                </a:xfrm>
                <a:custGeom>
                  <a:avLst/>
                  <a:gdLst>
                    <a:gd name="connsiteX0" fmla="*/ 0 w 5443667"/>
                    <a:gd name="connsiteY0" fmla="*/ 2815530 h 2818809"/>
                    <a:gd name="connsiteX1" fmla="*/ 657225 w 5443667"/>
                    <a:gd name="connsiteY1" fmla="*/ 2739330 h 2818809"/>
                    <a:gd name="connsiteX2" fmla="*/ 1228725 w 5443667"/>
                    <a:gd name="connsiteY2" fmla="*/ 2282130 h 2818809"/>
                    <a:gd name="connsiteX3" fmla="*/ 1647825 w 5443667"/>
                    <a:gd name="connsiteY3" fmla="*/ 1558230 h 2818809"/>
                    <a:gd name="connsiteX4" fmla="*/ 2019300 w 5443667"/>
                    <a:gd name="connsiteY4" fmla="*/ 672405 h 2818809"/>
                    <a:gd name="connsiteX5" fmla="*/ 2343150 w 5443667"/>
                    <a:gd name="connsiteY5" fmla="*/ 158055 h 2818809"/>
                    <a:gd name="connsiteX6" fmla="*/ 2571750 w 5443667"/>
                    <a:gd name="connsiteY6" fmla="*/ 5655 h 2818809"/>
                    <a:gd name="connsiteX7" fmla="*/ 2790825 w 5443667"/>
                    <a:gd name="connsiteY7" fmla="*/ 72330 h 2818809"/>
                    <a:gd name="connsiteX8" fmla="*/ 3067050 w 5443667"/>
                    <a:gd name="connsiteY8" fmla="*/ 434280 h 2818809"/>
                    <a:gd name="connsiteX9" fmla="*/ 3381375 w 5443667"/>
                    <a:gd name="connsiteY9" fmla="*/ 1129605 h 2818809"/>
                    <a:gd name="connsiteX10" fmla="*/ 3581400 w 5443667"/>
                    <a:gd name="connsiteY10" fmla="*/ 1596330 h 2818809"/>
                    <a:gd name="connsiteX11" fmla="*/ 3867150 w 5443667"/>
                    <a:gd name="connsiteY11" fmla="*/ 2129730 h 2818809"/>
                    <a:gd name="connsiteX12" fmla="*/ 4248150 w 5443667"/>
                    <a:gd name="connsiteY12" fmla="*/ 2539305 h 2818809"/>
                    <a:gd name="connsiteX13" fmla="*/ 4610100 w 5443667"/>
                    <a:gd name="connsiteY13" fmla="*/ 2739330 h 2818809"/>
                    <a:gd name="connsiteX14" fmla="*/ 4914900 w 5443667"/>
                    <a:gd name="connsiteY14" fmla="*/ 2796480 h 2818809"/>
                    <a:gd name="connsiteX15" fmla="*/ 5391150 w 5443667"/>
                    <a:gd name="connsiteY15" fmla="*/ 2815530 h 2818809"/>
                    <a:gd name="connsiteX16" fmla="*/ 5410200 w 5443667"/>
                    <a:gd name="connsiteY16" fmla="*/ 2815530 h 281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43667" h="2818809">
                      <a:moveTo>
                        <a:pt x="0" y="2815530"/>
                      </a:moveTo>
                      <a:cubicBezTo>
                        <a:pt x="226219" y="2821880"/>
                        <a:pt x="452438" y="2828230"/>
                        <a:pt x="657225" y="2739330"/>
                      </a:cubicBezTo>
                      <a:cubicBezTo>
                        <a:pt x="862012" y="2650430"/>
                        <a:pt x="1063625" y="2478980"/>
                        <a:pt x="1228725" y="2282130"/>
                      </a:cubicBezTo>
                      <a:cubicBezTo>
                        <a:pt x="1393825" y="2085280"/>
                        <a:pt x="1516063" y="1826517"/>
                        <a:pt x="1647825" y="1558230"/>
                      </a:cubicBezTo>
                      <a:cubicBezTo>
                        <a:pt x="1779587" y="1289943"/>
                        <a:pt x="1903413" y="905767"/>
                        <a:pt x="2019300" y="672405"/>
                      </a:cubicBezTo>
                      <a:cubicBezTo>
                        <a:pt x="2135187" y="439043"/>
                        <a:pt x="2251075" y="269180"/>
                        <a:pt x="2343150" y="158055"/>
                      </a:cubicBezTo>
                      <a:cubicBezTo>
                        <a:pt x="2435225" y="46930"/>
                        <a:pt x="2497138" y="19942"/>
                        <a:pt x="2571750" y="5655"/>
                      </a:cubicBezTo>
                      <a:cubicBezTo>
                        <a:pt x="2646362" y="-8632"/>
                        <a:pt x="2708275" y="892"/>
                        <a:pt x="2790825" y="72330"/>
                      </a:cubicBezTo>
                      <a:cubicBezTo>
                        <a:pt x="2873375" y="143767"/>
                        <a:pt x="2968625" y="258067"/>
                        <a:pt x="3067050" y="434280"/>
                      </a:cubicBezTo>
                      <a:cubicBezTo>
                        <a:pt x="3165475" y="610493"/>
                        <a:pt x="3295650" y="935930"/>
                        <a:pt x="3381375" y="1129605"/>
                      </a:cubicBezTo>
                      <a:cubicBezTo>
                        <a:pt x="3467100" y="1323280"/>
                        <a:pt x="3500438" y="1429642"/>
                        <a:pt x="3581400" y="1596330"/>
                      </a:cubicBezTo>
                      <a:cubicBezTo>
                        <a:pt x="3662363" y="1763017"/>
                        <a:pt x="3756025" y="1972567"/>
                        <a:pt x="3867150" y="2129730"/>
                      </a:cubicBezTo>
                      <a:cubicBezTo>
                        <a:pt x="3978275" y="2286892"/>
                        <a:pt x="4124325" y="2437705"/>
                        <a:pt x="4248150" y="2539305"/>
                      </a:cubicBezTo>
                      <a:cubicBezTo>
                        <a:pt x="4371975" y="2640905"/>
                        <a:pt x="4498975" y="2696467"/>
                        <a:pt x="4610100" y="2739330"/>
                      </a:cubicBezTo>
                      <a:cubicBezTo>
                        <a:pt x="4721225" y="2782192"/>
                        <a:pt x="4784725" y="2783780"/>
                        <a:pt x="4914900" y="2796480"/>
                      </a:cubicBezTo>
                      <a:cubicBezTo>
                        <a:pt x="5045075" y="2809180"/>
                        <a:pt x="5308600" y="2812355"/>
                        <a:pt x="5391150" y="2815530"/>
                      </a:cubicBezTo>
                      <a:cubicBezTo>
                        <a:pt x="5473700" y="2818705"/>
                        <a:pt x="5441950" y="2817117"/>
                        <a:pt x="5410200" y="2815530"/>
                      </a:cubicBezTo>
                    </a:path>
                  </a:pathLst>
                </a:cu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1350"/>
                </a:p>
              </p:txBody>
            </p:sp>
            <p:cxnSp>
              <p:nvCxnSpPr>
                <p:cNvPr id="22" name="Conector recto 21">
                  <a:extLst>
                    <a:ext uri="{FF2B5EF4-FFF2-40B4-BE49-F238E27FC236}">
                      <a16:creationId xmlns:a16="http://schemas.microsoft.com/office/drawing/2014/main" xmlns="" id="{52EBF3C2-6788-47D8-B975-0B6D39404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81849" y="4524205"/>
                  <a:ext cx="6868691" cy="33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cto 25">
                  <a:extLst>
                    <a:ext uri="{FF2B5EF4-FFF2-40B4-BE49-F238E27FC236}">
                      <a16:creationId xmlns:a16="http://schemas.microsoft.com/office/drawing/2014/main" xmlns="" id="{689786EF-481B-4737-943D-FFEDC033AA64}"/>
                    </a:ext>
                  </a:extLst>
                </p:cNvPr>
                <p:cNvCxnSpPr>
                  <a:stCxn id="8" idx="0"/>
                  <a:endCxn id="20" idx="10"/>
                </p:cNvCxnSpPr>
                <p:nvPr/>
              </p:nvCxnSpPr>
              <p:spPr>
                <a:xfrm flipH="1" flipV="1">
                  <a:off x="6099593" y="3259998"/>
                  <a:ext cx="63901" cy="122389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27">
                  <a:extLst>
                    <a:ext uri="{FF2B5EF4-FFF2-40B4-BE49-F238E27FC236}">
                      <a16:creationId xmlns:a16="http://schemas.microsoft.com/office/drawing/2014/main" xmlns="" id="{26EFBECF-7723-43B3-AF6A-295F4E1B6791}"/>
                    </a:ext>
                  </a:extLst>
                </p:cNvPr>
                <p:cNvCxnSpPr/>
                <p:nvPr/>
              </p:nvCxnSpPr>
              <p:spPr>
                <a:xfrm flipV="1">
                  <a:off x="3601905" y="3300712"/>
                  <a:ext cx="29536" cy="12238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cto de flecha 37">
                  <a:extLst>
                    <a:ext uri="{FF2B5EF4-FFF2-40B4-BE49-F238E27FC236}">
                      <a16:creationId xmlns:a16="http://schemas.microsoft.com/office/drawing/2014/main" xmlns="" id="{9BDB1892-B532-4517-9834-E9442F6A7D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8043" y="3292962"/>
                  <a:ext cx="2426781" cy="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headEnd type="arrow" w="lg" len="lg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xmlns="" id="{17AEB488-33E0-4217-AEA4-DFA44A10F5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20402" y="2872026"/>
                  <a:ext cx="610567" cy="5579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Verdana" panose="020B0604030504040204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s-ES_tradnl" altLang="es-ES" sz="1050" dirty="0">
                      <a:sym typeface="Symbol" panose="05050102010706020507" pitchFamily="18" charset="2"/>
                    </a:rPr>
                    <a:t>2</a:t>
                  </a:r>
                  <a:r>
                    <a:rPr lang="es-ES_tradnl" altLang="es-ES" sz="1500" dirty="0">
                      <a:sym typeface="Symbol" panose="05050102010706020507" pitchFamily="18" charset="2"/>
                    </a:rPr>
                    <a:t></a:t>
                  </a:r>
                  <a:endParaRPr lang="es-ES" altLang="es-ES" sz="1500" dirty="0">
                    <a:sym typeface="Symbol" panose="05050102010706020507" pitchFamily="18" charset="2"/>
                  </a:endParaRPr>
                </a:p>
              </p:txBody>
            </p:sp>
          </p:grpSp>
        </p:grp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835BE03E-B999-4FE9-A747-52A07E878F21}"/>
              </a:ext>
            </a:extLst>
          </p:cNvPr>
          <p:cNvSpPr txBox="1"/>
          <p:nvPr/>
        </p:nvSpPr>
        <p:spPr>
          <a:xfrm>
            <a:off x="188168" y="4119880"/>
            <a:ext cx="5463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altLang="es-ES" sz="1600" b="1" dirty="0" smtClean="0">
                <a:solidFill>
                  <a:prstClr val="black"/>
                </a:solidFill>
                <a:cs typeface="Times New Roman" pitchFamily="18" charset="0"/>
              </a:rPr>
              <a:t>Características de la </a:t>
            </a:r>
            <a:r>
              <a:rPr lang="es-ES_tradnl" altLang="es-ES" sz="1600" b="1" dirty="0">
                <a:solidFill>
                  <a:prstClr val="black"/>
                </a:solidFill>
                <a:cs typeface="Times New Roman" pitchFamily="18" charset="0"/>
              </a:rPr>
              <a:t>curva normal de parámetros </a:t>
            </a:r>
            <a:r>
              <a:rPr lang="es-ES_tradnl" altLang="es-ES" sz="1600" b="1" dirty="0">
                <a:solidFill>
                  <a:prstClr val="black"/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s-ES_tradnl" altLang="es-ES" sz="1600" b="1" dirty="0">
                <a:solidFill>
                  <a:prstClr val="black"/>
                </a:solidFill>
                <a:cs typeface="Times New Roman" pitchFamily="18" charset="0"/>
              </a:rPr>
              <a:t> y </a:t>
            </a:r>
            <a:r>
              <a:rPr lang="es-ES_tradnl" altLang="es-ES" sz="1600" b="1" dirty="0">
                <a:solidFill>
                  <a:prstClr val="black"/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</a:p>
          <a:p>
            <a:pPr algn="just"/>
            <a:endParaRPr lang="es-ES" altLang="es-ES" sz="1000" dirty="0" smtClean="0">
              <a:sym typeface="Symbol" panose="05050102010706020507" pitchFamily="18" charset="2"/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ES" altLang="es-ES" sz="1600" dirty="0" smtClean="0">
                <a:sym typeface="Symbol" panose="05050102010706020507" pitchFamily="18" charset="2"/>
              </a:rPr>
              <a:t>Se </a:t>
            </a:r>
            <a:r>
              <a:rPr lang="es-ES" altLang="es-ES" sz="1600" dirty="0">
                <a:sym typeface="Symbol" panose="05050102010706020507" pitchFamily="18" charset="2"/>
              </a:rPr>
              <a:t>acerca asintóticamente al eje de abscisas tanto por la derecha como por la izquierda sin llegar a cortarlo.</a:t>
            </a:r>
          </a:p>
          <a:p>
            <a:pPr algn="just"/>
            <a:endParaRPr lang="es-ES" altLang="es-ES" sz="1000" dirty="0">
              <a:sym typeface="Symbol" panose="05050102010706020507" pitchFamily="18" charset="2"/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es-ES" altLang="es-ES" sz="1600" dirty="0">
                <a:sym typeface="Symbol" panose="05050102010706020507" pitchFamily="18" charset="2"/>
              </a:rPr>
              <a:t>El área total bajo la curva indica la probabilidad correspondiente a la totalidad de los valores y vale 1. Bajo la curva normal están comprendido </a:t>
            </a:r>
            <a:r>
              <a:rPr lang="es-AR" sz="1600" dirty="0"/>
              <a:t>el 100% de los casos.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CuadroTexto"/>
              <p:cNvSpPr txBox="1"/>
              <p:nvPr/>
            </p:nvSpPr>
            <p:spPr>
              <a:xfrm>
                <a:off x="188168" y="116632"/>
                <a:ext cx="4725757" cy="125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" lvl="0" algn="just">
                  <a:spcBef>
                    <a:spcPct val="20000"/>
                  </a:spcBef>
                  <a:spcAft>
                    <a:spcPts val="300"/>
                  </a:spcAft>
                  <a:buClr>
                    <a:srgbClr val="F14124">
                      <a:lumMod val="75000"/>
                    </a:srgbClr>
                  </a:buClr>
                  <a:buSzPct val="130000"/>
                </a:pPr>
                <a:r>
                  <a:rPr lang="es-ES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Notación: X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ES" sz="16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s-ES" sz="1600" b="1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(</a:t>
                </a:r>
                <a:r>
                  <a:rPr lang="es-ES" altLang="es-ES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;</a:t>
                </a:r>
                <a:r>
                  <a:rPr lang="es-ES" altLang="es-ES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s</a:t>
                </a:r>
                <a:r>
                  <a:rPr lang="es-ES" altLang="es-ES" sz="1600" b="1" baseline="30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2</a:t>
                </a:r>
                <a:r>
                  <a:rPr lang="es-ES" altLang="es-ES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) </a:t>
                </a: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en </a:t>
                </a:r>
                <a:r>
                  <a:rPr lang="es-ES" altLang="es-ES" sz="16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Bologna</a:t>
                </a: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 o también</a:t>
                </a:r>
              </a:p>
              <a:p>
                <a:pPr marL="45720" lvl="0" algn="just">
                  <a:spcBef>
                    <a:spcPct val="20000"/>
                  </a:spcBef>
                  <a:spcAft>
                    <a:spcPts val="300"/>
                  </a:spcAft>
                  <a:buClr>
                    <a:srgbClr val="F14124">
                      <a:lumMod val="75000"/>
                    </a:srgbClr>
                  </a:buClr>
                  <a:buSzPct val="130000"/>
                </a:pPr>
                <a:r>
                  <a:rPr lang="es-ES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               X</a:t>
                </a:r>
                <a14:m>
                  <m:oMath xmlns:m="http://schemas.openxmlformats.org/officeDocument/2006/math">
                    <m:r>
                      <a:rPr lang="es-ES" sz="16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ES" sz="1600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s-ES" sz="1600" b="1" i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(</a:t>
                </a:r>
                <a:r>
                  <a:rPr lang="es-ES" altLang="es-ES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;</a:t>
                </a:r>
                <a:r>
                  <a:rPr lang="es-ES" altLang="es-ES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s</a:t>
                </a:r>
                <a:r>
                  <a:rPr lang="es-ES" altLang="es-ES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)</a:t>
                </a: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; esta última, por ser la más extendida, es la que utilizaremos en adelante.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rgbClr val="F14124">
                      <a:lumMod val="75000"/>
                    </a:srgbClr>
                  </a:buClr>
                  <a:buSzPct val="130000"/>
                </a:pP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Donde </a:t>
                </a: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m</a:t>
                </a: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 = E(X) y </a:t>
                </a: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  <a:sym typeface="Symbol" panose="05050102010706020507" pitchFamily="18" charset="2"/>
                  </a:rPr>
                  <a:t>s</a:t>
                </a:r>
                <a:r>
                  <a:rPr lang="es-ES" altLang="es-ES" sz="1600" baseline="300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2</a:t>
                </a:r>
                <a:r>
                  <a:rPr lang="es-ES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sym typeface="Symbol" panose="05050102010706020507" pitchFamily="18" charset="2"/>
                  </a:rPr>
                  <a:t> = V(X)</a:t>
                </a:r>
                <a:endParaRPr lang="es-ES" altLang="es-ES" sz="1600" dirty="0">
                  <a:solidFill>
                    <a:prstClr val="black">
                      <a:lumMod val="75000"/>
                      <a:lumOff val="25000"/>
                    </a:prstClr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5" name="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68" y="116632"/>
                <a:ext cx="4725757" cy="1252651"/>
              </a:xfrm>
              <a:prstGeom prst="rect">
                <a:avLst/>
              </a:prstGeom>
              <a:blipFill rotWithShape="1">
                <a:blip r:embed="rId2"/>
                <a:stretch>
                  <a:fillRect t="-1942" r="-645" b="-48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8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C37BA9-8EB9-43D7-800A-095FFE36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579" y="5953922"/>
            <a:ext cx="5535618" cy="850658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Normal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322FCB-6E7F-4D02-AC23-56C08C4969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525" y="242059"/>
            <a:ext cx="8399689" cy="418586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_tradnl" altLang="es-ES" dirty="0">
                <a:solidFill>
                  <a:schemeClr val="tx1"/>
                </a:solidFill>
                <a:cs typeface="Times New Roman" pitchFamily="18" charset="0"/>
              </a:rPr>
              <a:t>Para cada par de valores </a:t>
            </a:r>
            <a:r>
              <a:rPr lang="es-ES_tradnl" altLang="es-ES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s-ES_tradnl" altLang="es-ES" dirty="0">
                <a:solidFill>
                  <a:schemeClr val="tx1"/>
                </a:solidFill>
                <a:cs typeface="Times New Roman" pitchFamily="18" charset="0"/>
              </a:rPr>
              <a:t> y </a:t>
            </a:r>
            <a:r>
              <a:rPr lang="es-ES_tradnl" altLang="es-ES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s-ES_tradnl" altLang="es-ES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  </a:t>
            </a:r>
            <a:r>
              <a:rPr lang="es-ES_tradnl" altLang="es-ES" dirty="0">
                <a:solidFill>
                  <a:schemeClr val="tx1"/>
                </a:solidFill>
                <a:cs typeface="Times New Roman" pitchFamily="18" charset="0"/>
              </a:rPr>
              <a:t>tenemos una curva normal distinta, aunque existen características comunes a todas </a:t>
            </a:r>
            <a:r>
              <a:rPr lang="es-ES_tradnl" altLang="es-ES" dirty="0" smtClean="0">
                <a:solidFill>
                  <a:schemeClr val="tx1"/>
                </a:solidFill>
                <a:cs typeface="Times New Roman" pitchFamily="18" charset="0"/>
              </a:rPr>
              <a:t>ellas.</a:t>
            </a:r>
            <a:endParaRPr lang="es-ES" altLang="es-ES" dirty="0">
              <a:solidFill>
                <a:schemeClr val="tx1"/>
              </a:solidFill>
            </a:endParaRPr>
          </a:p>
          <a:p>
            <a:endParaRPr lang="es-ES" dirty="0"/>
          </a:p>
          <a:p>
            <a:endParaRPr lang="es-AR" dirty="0"/>
          </a:p>
          <a:p>
            <a:pPr marL="45720" indent="0">
              <a:buNone/>
            </a:pPr>
            <a:endParaRPr lang="es-AR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49A41DCF-7170-40C6-9953-9058057A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145" y="2246531"/>
            <a:ext cx="1130500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X</a:t>
            </a:r>
            <a:r>
              <a:rPr lang="es-ES" altLang="es-ES" sz="1350" b="1" baseline="-25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1</a:t>
            </a:r>
            <a:r>
              <a:rPr lang="es-ES" altLang="es-ES" sz="1350" b="1" dirty="0">
                <a:solidFill>
                  <a:schemeClr val="accent2">
                    <a:lumMod val="75000"/>
                  </a:schemeClr>
                </a:solidFill>
              </a:rPr>
              <a:t>~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F9392805-21CF-4C61-837B-E5239359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659" y="3253814"/>
            <a:ext cx="851782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s-ES" altLang="es-ES" sz="1350" b="1" baseline="-25000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ES" altLang="es-ES" sz="1350" b="1" dirty="0">
                <a:solidFill>
                  <a:srgbClr val="FF0000"/>
                </a:solidFill>
              </a:rPr>
              <a:t>~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BC2ADE8D-5211-4545-8495-BD5DBFB1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014" y="2036308"/>
            <a:ext cx="516488" cy="3000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s-ES" sz="13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X</a:t>
            </a:r>
            <a:r>
              <a:rPr lang="es-ES" altLang="es-ES" sz="1350" b="1" baseline="-25000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  <a:r>
              <a:rPr lang="es-ES" altLang="es-ES" sz="1350" b="1" dirty="0">
                <a:solidFill>
                  <a:schemeClr val="accent1"/>
                </a:solidFill>
              </a:rPr>
              <a:t>~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xmlns="" id="{5784E6EA-AE25-4EAA-AF3C-2FDFC1E930EB}"/>
                  </a:ext>
                </a:extLst>
              </p:cNvPr>
              <p:cNvSpPr txBox="1"/>
              <p:nvPr/>
            </p:nvSpPr>
            <p:spPr bwMode="auto">
              <a:xfrm>
                <a:off x="2373701" y="2290339"/>
                <a:ext cx="749919" cy="23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sz="1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5784E6EA-AE25-4EAA-AF3C-2FDFC1E9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3701" y="2290339"/>
                <a:ext cx="749919" cy="230624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xmlns="" id="{21478FB8-4971-4538-B81A-A76B1EBDC0FD}"/>
                  </a:ext>
                </a:extLst>
              </p:cNvPr>
              <p:cNvSpPr txBox="1"/>
              <p:nvPr/>
            </p:nvSpPr>
            <p:spPr bwMode="auto">
              <a:xfrm>
                <a:off x="1791746" y="3303559"/>
                <a:ext cx="831281" cy="2306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sz="1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AR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200" dirty="0"/>
              </a:p>
            </p:txBody>
          </p:sp>
        </mc:Choice>
        <mc:Fallback xmlns="">
          <p:sp>
            <p:nvSpPr>
              <p:cNvPr id="12" name="Object 8">
                <a:extLst>
                  <a:ext uri="{FF2B5EF4-FFF2-40B4-BE49-F238E27FC236}">
                    <a16:creationId xmlns:a16="http://schemas.microsoft.com/office/drawing/2014/main" id="{21478FB8-4971-4538-B81A-A76B1EBD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1746" y="3303559"/>
                <a:ext cx="831281" cy="230624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xmlns="" id="{0851434B-33B1-4EF5-A950-830251A84DED}"/>
                  </a:ext>
                </a:extLst>
              </p:cNvPr>
              <p:cNvSpPr txBox="1"/>
              <p:nvPr/>
            </p:nvSpPr>
            <p:spPr bwMode="auto">
              <a:xfrm>
                <a:off x="5293908" y="2051329"/>
                <a:ext cx="693821" cy="24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sz="11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s-AR" sz="11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11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A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sz="11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sz="11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A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AR" sz="11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1100" dirty="0"/>
              </a:p>
            </p:txBody>
          </p:sp>
        </mc:Choice>
        <mc:Fallback xmlns="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0851434B-33B1-4EF5-A950-830251A84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3908" y="2051329"/>
                <a:ext cx="693821" cy="241340"/>
              </a:xfrm>
              <a:prstGeom prst="rect">
                <a:avLst/>
              </a:prstGeom>
              <a:blipFill>
                <a:blip r:embed="rId4"/>
                <a:stretch>
                  <a:fillRect b="-102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xmlns="" id="{2E21550F-B92D-407A-ABE9-D04E7A1D52D4}"/>
                  </a:ext>
                </a:extLst>
              </p:cNvPr>
              <p:cNvSpPr txBox="1"/>
              <p:nvPr/>
            </p:nvSpPr>
            <p:spPr>
              <a:xfrm>
                <a:off x="1832541" y="5073945"/>
                <a:ext cx="3747827" cy="5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sub>
                    </m:sSub>
                    <m:r>
                      <a:rPr lang="es-A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&lt; </m:t>
                        </m:r>
                      </m:sub>
                    </m:sSub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1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s-AR" sz="1600" dirty="0">
                        <a:solidFill>
                          <a:srgbClr val="000000"/>
                        </a:solidFill>
                      </a:rPr>
                      <m:t> </m:t>
                    </m:r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s-AR" sz="135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2E21550F-B92D-407A-ABE9-D04E7A1D5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541" y="5073945"/>
                <a:ext cx="3747827" cy="5463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xmlns="" id="{85FEF31A-1429-4CD2-B2AA-3B0BD24F3C7F}"/>
                  </a:ext>
                </a:extLst>
              </p:cNvPr>
              <p:cNvSpPr txBox="1"/>
              <p:nvPr/>
            </p:nvSpPr>
            <p:spPr>
              <a:xfrm>
                <a:off x="6034828" y="1217326"/>
                <a:ext cx="297675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/>
                  <a:t>De todas las curvas normales se destaca la que tiene media  cero y desviación </a:t>
                </a:r>
                <a:r>
                  <a:rPr lang="es-ES" sz="1600" dirty="0" smtClean="0"/>
                  <a:t>estándar </a:t>
                </a:r>
                <a:r>
                  <a:rPr lang="es-ES" sz="1600" dirty="0"/>
                  <a:t>uno. </a:t>
                </a:r>
                <a:r>
                  <a:rPr lang="es-ES" sz="1600" dirty="0" smtClean="0"/>
                  <a:t>Se </a:t>
                </a:r>
                <a:r>
                  <a:rPr lang="es-ES" sz="1600" dirty="0"/>
                  <a:t>denomina Normal Estándar y se simboliza  </a:t>
                </a:r>
                <a:endParaRPr lang="es-ES" sz="1600" dirty="0" smtClean="0"/>
              </a:p>
              <a:p>
                <a:pPr algn="ctr"/>
                <a:r>
                  <a:rPr lang="es-E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 </a:t>
                </a:r>
                <a:r>
                  <a:rPr lang="es-ES" altLang="es-ES" sz="1600" b="1" dirty="0">
                    <a:solidFill>
                      <a:srgbClr val="006600"/>
                    </a:solidFill>
                  </a:rPr>
                  <a:t>~ </a:t>
                </a:r>
                <a14:m>
                  <m:oMath xmlns:m="http://schemas.openxmlformats.org/officeDocument/2006/math">
                    <m:r>
                      <a:rPr lang="es-A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FEF31A-1429-4CD2-B2AA-3B0BD24F3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28" y="1217326"/>
                <a:ext cx="2976759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230" t="-1556" r="-1025" b="-38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5">
            <a:extLst>
              <a:ext uri="{FF2B5EF4-FFF2-40B4-BE49-F238E27FC236}">
                <a16:creationId xmlns:a16="http://schemas.microsoft.com/office/drawing/2014/main" xmlns="" id="{50BEC2F4-21FC-4C10-AC48-1D50AE6B3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1018"/>
              </p:ext>
            </p:extLst>
          </p:nvPr>
        </p:nvGraphicFramePr>
        <p:xfrm>
          <a:off x="6193810" y="2809150"/>
          <a:ext cx="2658794" cy="170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xmlns="" id="{3FB373B0-C096-4F5C-9BB1-91A8D5A8635B}"/>
              </a:ext>
            </a:extLst>
          </p:cNvPr>
          <p:cNvCxnSpPr>
            <a:cxnSpLocks/>
          </p:cNvCxnSpPr>
          <p:nvPr/>
        </p:nvCxnSpPr>
        <p:spPr>
          <a:xfrm>
            <a:off x="7561442" y="3214841"/>
            <a:ext cx="11655" cy="12077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3D72C971-3A4B-4FD4-9840-56C870B6945C}"/>
              </a:ext>
            </a:extLst>
          </p:cNvPr>
          <p:cNvCxnSpPr>
            <a:cxnSpLocks/>
          </p:cNvCxnSpPr>
          <p:nvPr/>
        </p:nvCxnSpPr>
        <p:spPr>
          <a:xfrm>
            <a:off x="7549690" y="3818734"/>
            <a:ext cx="36535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2C80962A-974A-4B08-A4AB-7FAF183B5FAC}"/>
              </a:ext>
            </a:extLst>
          </p:cNvPr>
          <p:cNvSpPr txBox="1"/>
          <p:nvPr/>
        </p:nvSpPr>
        <p:spPr>
          <a:xfrm flipH="1">
            <a:off x="7297062" y="4514940"/>
            <a:ext cx="9480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sz="1350" dirty="0">
                <a:latin typeface="Symbol" pitchFamily="18" charset="2"/>
                <a:cs typeface="Times New Roman" pitchFamily="18" charset="0"/>
              </a:rPr>
              <a:t>m = 0</a:t>
            </a:r>
            <a:endParaRPr lang="es-AR" sz="135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06CA1C93-AB7C-4C5B-B682-CDBA8F1303D1}"/>
              </a:ext>
            </a:extLst>
          </p:cNvPr>
          <p:cNvSpPr txBox="1"/>
          <p:nvPr/>
        </p:nvSpPr>
        <p:spPr>
          <a:xfrm flipH="1">
            <a:off x="7965946" y="3537549"/>
            <a:ext cx="7537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sz="1050" dirty="0">
                <a:latin typeface="Symbol" pitchFamily="18" charset="2"/>
                <a:cs typeface="Times New Roman" pitchFamily="18" charset="0"/>
              </a:rPr>
              <a:t>s = 1</a:t>
            </a:r>
            <a:endParaRPr lang="es-AR" sz="105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75310EAB-FF19-4426-ABA8-64D4A6F8EE74}"/>
              </a:ext>
            </a:extLst>
          </p:cNvPr>
          <p:cNvSpPr txBox="1"/>
          <p:nvPr/>
        </p:nvSpPr>
        <p:spPr>
          <a:xfrm flipH="1">
            <a:off x="7950389" y="4548053"/>
            <a:ext cx="885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es-ES" sz="1100" dirty="0">
                <a:latin typeface="Century Gothic" panose="020B0502020202020204" pitchFamily="34" charset="0"/>
                <a:cs typeface="Times New Roman" pitchFamily="18" charset="0"/>
              </a:rPr>
              <a:t>Puntaje </a:t>
            </a:r>
            <a:r>
              <a:rPr lang="es-ES" sz="11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s-AR" sz="11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id="{4FDBCC8B-E9A1-4C33-90E2-7174EDABB9F8}"/>
                  </a:ext>
                </a:extLst>
              </p:cNvPr>
              <p:cNvSpPr txBox="1"/>
              <p:nvPr/>
            </p:nvSpPr>
            <p:spPr>
              <a:xfrm>
                <a:off x="6034828" y="4899479"/>
                <a:ext cx="29767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/>
                  <a:t>A la variable normal estándar se la simboliza con </a:t>
                </a:r>
                <a:r>
                  <a:rPr lang="es-E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 </a:t>
                </a:r>
                <a:r>
                  <a:rPr lang="es-ES" sz="1600" dirty="0">
                    <a:latin typeface="+mj-lt"/>
                    <a:ea typeface="Cambria Math" panose="02040503050406030204" pitchFamily="18" charset="0"/>
                  </a:rPr>
                  <a:t>(mayúscula) </a:t>
                </a:r>
                <a:r>
                  <a:rPr lang="es-ES" sz="1600" dirty="0"/>
                  <a:t>y a sus valores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s-ES" sz="1600" dirty="0"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s-ES" sz="1600" dirty="0">
                        <a:ea typeface="Cambria Math" panose="02040503050406030204" pitchFamily="18" charset="0"/>
                      </a:rPr>
                      <m:t>min</m:t>
                    </m:r>
                    <m:r>
                      <m:rPr>
                        <m:nor/>
                      </m:rPr>
                      <a:rPr lang="es-ES" sz="1600" dirty="0">
                        <a:ea typeface="Cambria Math" panose="02040503050406030204" pitchFamily="18" charset="0"/>
                      </a:rPr>
                      <m:t>ú</m:t>
                    </m:r>
                    <m:r>
                      <m:rPr>
                        <m:nor/>
                      </m:rPr>
                      <a:rPr lang="es-ES" sz="1600" dirty="0">
                        <a:ea typeface="Cambria Math" panose="02040503050406030204" pitchFamily="18" charset="0"/>
                      </a:rPr>
                      <m:t>scula</m:t>
                    </m:r>
                    <m:r>
                      <m:rPr>
                        <m:nor/>
                      </m:rPr>
                      <a:rPr lang="es-ES" sz="1600" dirty="0"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16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FDBCC8B-E9A1-4C33-90E2-7174EDABB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828" y="4899479"/>
                <a:ext cx="2976759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1230" t="-2273" r="-1025" b="-62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89DEDF4C-8135-4F7C-A707-7945BAE4292D}"/>
              </a:ext>
            </a:extLst>
          </p:cNvPr>
          <p:cNvGrpSpPr/>
          <p:nvPr/>
        </p:nvGrpSpPr>
        <p:grpSpPr>
          <a:xfrm>
            <a:off x="1143000" y="2051328"/>
            <a:ext cx="4755935" cy="2376596"/>
            <a:chOff x="2610035" y="1840821"/>
            <a:chExt cx="5370990" cy="1828492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78717D8D-6E25-4D39-8F24-92C03BC1C4CB}"/>
                </a:ext>
              </a:extLst>
            </p:cNvPr>
            <p:cNvSpPr/>
            <p:nvPr/>
          </p:nvSpPr>
          <p:spPr>
            <a:xfrm>
              <a:off x="2610035" y="1840821"/>
              <a:ext cx="5175682" cy="1799787"/>
            </a:xfrm>
            <a:custGeom>
              <a:avLst/>
              <a:gdLst>
                <a:gd name="connsiteX0" fmla="*/ 0 w 5175682"/>
                <a:gd name="connsiteY0" fmla="*/ 1763513 h 1799787"/>
                <a:gd name="connsiteX1" fmla="*/ 665825 w 5175682"/>
                <a:gd name="connsiteY1" fmla="*/ 1781268 h 1799787"/>
                <a:gd name="connsiteX2" fmla="*/ 1287262 w 5175682"/>
                <a:gd name="connsiteY2" fmla="*/ 1621470 h 1799787"/>
                <a:gd name="connsiteX3" fmla="*/ 1704513 w 5175682"/>
                <a:gd name="connsiteY3" fmla="*/ 1195342 h 1799787"/>
                <a:gd name="connsiteX4" fmla="*/ 2006353 w 5175682"/>
                <a:gd name="connsiteY4" fmla="*/ 680437 h 1799787"/>
                <a:gd name="connsiteX5" fmla="*/ 2263806 w 5175682"/>
                <a:gd name="connsiteY5" fmla="*/ 289820 h 1799787"/>
                <a:gd name="connsiteX6" fmla="*/ 2476870 w 5175682"/>
                <a:gd name="connsiteY6" fmla="*/ 50123 h 1799787"/>
                <a:gd name="connsiteX7" fmla="*/ 2743200 w 5175682"/>
                <a:gd name="connsiteY7" fmla="*/ 32367 h 1799787"/>
                <a:gd name="connsiteX8" fmla="*/ 3062796 w 5175682"/>
                <a:gd name="connsiteY8" fmla="*/ 414107 h 1799787"/>
                <a:gd name="connsiteX9" fmla="*/ 3284738 w 5175682"/>
                <a:gd name="connsiteY9" fmla="*/ 822480 h 1799787"/>
                <a:gd name="connsiteX10" fmla="*/ 3648722 w 5175682"/>
                <a:gd name="connsiteY10" fmla="*/ 1372896 h 1799787"/>
                <a:gd name="connsiteX11" fmla="*/ 4074850 w 5175682"/>
                <a:gd name="connsiteY11" fmla="*/ 1674736 h 1799787"/>
                <a:gd name="connsiteX12" fmla="*/ 4651899 w 5175682"/>
                <a:gd name="connsiteY12" fmla="*/ 1781268 h 1799787"/>
                <a:gd name="connsiteX13" fmla="*/ 5175682 w 5175682"/>
                <a:gd name="connsiteY13" fmla="*/ 1799024 h 179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5682" h="1799787">
                  <a:moveTo>
                    <a:pt x="0" y="1763513"/>
                  </a:moveTo>
                  <a:cubicBezTo>
                    <a:pt x="225640" y="1784227"/>
                    <a:pt x="451281" y="1804942"/>
                    <a:pt x="665825" y="1781268"/>
                  </a:cubicBezTo>
                  <a:cubicBezTo>
                    <a:pt x="880369" y="1757594"/>
                    <a:pt x="1114147" y="1719124"/>
                    <a:pt x="1287262" y="1621470"/>
                  </a:cubicBezTo>
                  <a:cubicBezTo>
                    <a:pt x="1460377" y="1523816"/>
                    <a:pt x="1584665" y="1352181"/>
                    <a:pt x="1704513" y="1195342"/>
                  </a:cubicBezTo>
                  <a:cubicBezTo>
                    <a:pt x="1824361" y="1038503"/>
                    <a:pt x="1913138" y="831357"/>
                    <a:pt x="2006353" y="680437"/>
                  </a:cubicBezTo>
                  <a:cubicBezTo>
                    <a:pt x="2099568" y="529517"/>
                    <a:pt x="2185387" y="394872"/>
                    <a:pt x="2263806" y="289820"/>
                  </a:cubicBezTo>
                  <a:cubicBezTo>
                    <a:pt x="2342226" y="184768"/>
                    <a:pt x="2396971" y="93032"/>
                    <a:pt x="2476870" y="50123"/>
                  </a:cubicBezTo>
                  <a:cubicBezTo>
                    <a:pt x="2556769" y="7214"/>
                    <a:pt x="2645546" y="-28297"/>
                    <a:pt x="2743200" y="32367"/>
                  </a:cubicBezTo>
                  <a:cubicBezTo>
                    <a:pt x="2840854" y="93031"/>
                    <a:pt x="2972540" y="282422"/>
                    <a:pt x="3062796" y="414107"/>
                  </a:cubicBezTo>
                  <a:cubicBezTo>
                    <a:pt x="3153052" y="545792"/>
                    <a:pt x="3187084" y="662682"/>
                    <a:pt x="3284738" y="822480"/>
                  </a:cubicBezTo>
                  <a:cubicBezTo>
                    <a:pt x="3382392" y="982278"/>
                    <a:pt x="3517037" y="1230853"/>
                    <a:pt x="3648722" y="1372896"/>
                  </a:cubicBezTo>
                  <a:cubicBezTo>
                    <a:pt x="3780407" y="1514939"/>
                    <a:pt x="3907654" y="1606674"/>
                    <a:pt x="4074850" y="1674736"/>
                  </a:cubicBezTo>
                  <a:cubicBezTo>
                    <a:pt x="4242046" y="1742798"/>
                    <a:pt x="4468427" y="1760553"/>
                    <a:pt x="4651899" y="1781268"/>
                  </a:cubicBezTo>
                  <a:cubicBezTo>
                    <a:pt x="4835371" y="1801983"/>
                    <a:pt x="5005526" y="1800503"/>
                    <a:pt x="5175682" y="1799024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350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xmlns="" id="{C73E82E5-38FF-4E6A-808F-1CC5FE279CA1}"/>
                </a:ext>
              </a:extLst>
            </p:cNvPr>
            <p:cNvGrpSpPr/>
            <p:nvPr/>
          </p:nvGrpSpPr>
          <p:grpSpPr>
            <a:xfrm>
              <a:off x="2610035" y="1840821"/>
              <a:ext cx="5370990" cy="1828492"/>
              <a:chOff x="2592280" y="1854759"/>
              <a:chExt cx="5370990" cy="1828492"/>
            </a:xfrm>
          </p:grpSpPr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xmlns="" id="{D391E6BC-4065-4FFB-BE6F-353F7EBB2D53}"/>
                  </a:ext>
                </a:extLst>
              </p:cNvPr>
              <p:cNvSpPr/>
              <p:nvPr/>
            </p:nvSpPr>
            <p:spPr>
              <a:xfrm>
                <a:off x="2592280" y="2437808"/>
                <a:ext cx="5131293" cy="1166526"/>
              </a:xfrm>
              <a:custGeom>
                <a:avLst/>
                <a:gdLst>
                  <a:gd name="connsiteX0" fmla="*/ 0 w 5131293"/>
                  <a:gd name="connsiteY0" fmla="*/ 1157648 h 1166526"/>
                  <a:gd name="connsiteX1" fmla="*/ 1207363 w 5131293"/>
                  <a:gd name="connsiteY1" fmla="*/ 811419 h 1166526"/>
                  <a:gd name="connsiteX2" fmla="*/ 1944209 w 5131293"/>
                  <a:gd name="connsiteY2" fmla="*/ 287637 h 1166526"/>
                  <a:gd name="connsiteX3" fmla="*/ 2361460 w 5131293"/>
                  <a:gd name="connsiteY3" fmla="*/ 56817 h 1166526"/>
                  <a:gd name="connsiteX4" fmla="*/ 2707689 w 5131293"/>
                  <a:gd name="connsiteY4" fmla="*/ 3551 h 1166526"/>
                  <a:gd name="connsiteX5" fmla="*/ 3071673 w 5131293"/>
                  <a:gd name="connsiteY5" fmla="*/ 127839 h 1166526"/>
                  <a:gd name="connsiteX6" fmla="*/ 3471169 w 5131293"/>
                  <a:gd name="connsiteY6" fmla="*/ 403046 h 1166526"/>
                  <a:gd name="connsiteX7" fmla="*/ 3915052 w 5131293"/>
                  <a:gd name="connsiteY7" fmla="*/ 731520 h 1166526"/>
                  <a:gd name="connsiteX8" fmla="*/ 4234648 w 5131293"/>
                  <a:gd name="connsiteY8" fmla="*/ 917951 h 1166526"/>
                  <a:gd name="connsiteX9" fmla="*/ 4660776 w 5131293"/>
                  <a:gd name="connsiteY9" fmla="*/ 1077749 h 1166526"/>
                  <a:gd name="connsiteX10" fmla="*/ 5131293 w 5131293"/>
                  <a:gd name="connsiteY10" fmla="*/ 1166526 h 1166526"/>
                  <a:gd name="connsiteX11" fmla="*/ 5131293 w 5131293"/>
                  <a:gd name="connsiteY11" fmla="*/ 1166526 h 1166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31293" h="1166526">
                    <a:moveTo>
                      <a:pt x="0" y="1157648"/>
                    </a:moveTo>
                    <a:cubicBezTo>
                      <a:pt x="441664" y="1057034"/>
                      <a:pt x="883328" y="956421"/>
                      <a:pt x="1207363" y="811419"/>
                    </a:cubicBezTo>
                    <a:cubicBezTo>
                      <a:pt x="1531398" y="666417"/>
                      <a:pt x="1751860" y="413404"/>
                      <a:pt x="1944209" y="287637"/>
                    </a:cubicBezTo>
                    <a:cubicBezTo>
                      <a:pt x="2136558" y="161870"/>
                      <a:pt x="2234213" y="104165"/>
                      <a:pt x="2361460" y="56817"/>
                    </a:cubicBezTo>
                    <a:cubicBezTo>
                      <a:pt x="2488707" y="9469"/>
                      <a:pt x="2589320" y="-8286"/>
                      <a:pt x="2707689" y="3551"/>
                    </a:cubicBezTo>
                    <a:cubicBezTo>
                      <a:pt x="2826058" y="15388"/>
                      <a:pt x="2944426" y="61257"/>
                      <a:pt x="3071673" y="127839"/>
                    </a:cubicBezTo>
                    <a:cubicBezTo>
                      <a:pt x="3198920" y="194421"/>
                      <a:pt x="3330606" y="302432"/>
                      <a:pt x="3471169" y="403046"/>
                    </a:cubicBezTo>
                    <a:cubicBezTo>
                      <a:pt x="3611732" y="503659"/>
                      <a:pt x="3787806" y="645703"/>
                      <a:pt x="3915052" y="731520"/>
                    </a:cubicBezTo>
                    <a:cubicBezTo>
                      <a:pt x="4042298" y="817337"/>
                      <a:pt x="4110361" y="860246"/>
                      <a:pt x="4234648" y="917951"/>
                    </a:cubicBezTo>
                    <a:cubicBezTo>
                      <a:pt x="4358935" y="975656"/>
                      <a:pt x="4511335" y="1036320"/>
                      <a:pt x="4660776" y="1077749"/>
                    </a:cubicBezTo>
                    <a:cubicBezTo>
                      <a:pt x="4810217" y="1119178"/>
                      <a:pt x="5131293" y="1166526"/>
                      <a:pt x="5131293" y="1166526"/>
                    </a:cubicBezTo>
                    <a:lnTo>
                      <a:pt x="5131293" y="1166526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350" dirty="0"/>
              </a:p>
            </p:txBody>
          </p:sp>
          <p:sp>
            <p:nvSpPr>
              <p:cNvPr id="26" name="Forma libre: forma 25">
                <a:extLst>
                  <a:ext uri="{FF2B5EF4-FFF2-40B4-BE49-F238E27FC236}">
                    <a16:creationId xmlns:a16="http://schemas.microsoft.com/office/drawing/2014/main" xmlns="" id="{5F2AB1B6-9520-4565-9EC5-47880F6A1717}"/>
                  </a:ext>
                </a:extLst>
              </p:cNvPr>
              <p:cNvSpPr/>
              <p:nvPr/>
            </p:nvSpPr>
            <p:spPr>
              <a:xfrm>
                <a:off x="4376691" y="1854759"/>
                <a:ext cx="3480047" cy="1790354"/>
              </a:xfrm>
              <a:custGeom>
                <a:avLst/>
                <a:gdLst>
                  <a:gd name="connsiteX0" fmla="*/ 0 w 3480047"/>
                  <a:gd name="connsiteY0" fmla="*/ 1785086 h 1790354"/>
                  <a:gd name="connsiteX1" fmla="*/ 603682 w 3480047"/>
                  <a:gd name="connsiteY1" fmla="*/ 1731820 h 1790354"/>
                  <a:gd name="connsiteX2" fmla="*/ 1127464 w 3480047"/>
                  <a:gd name="connsiteY2" fmla="*/ 1367835 h 1790354"/>
                  <a:gd name="connsiteX3" fmla="*/ 1553592 w 3480047"/>
                  <a:gd name="connsiteY3" fmla="*/ 737521 h 1790354"/>
                  <a:gd name="connsiteX4" fmla="*/ 1890944 w 3480047"/>
                  <a:gd name="connsiteY4" fmla="*/ 169350 h 1790354"/>
                  <a:gd name="connsiteX5" fmla="*/ 2166152 w 3480047"/>
                  <a:gd name="connsiteY5" fmla="*/ 674 h 1790354"/>
                  <a:gd name="connsiteX6" fmla="*/ 2512381 w 3480047"/>
                  <a:gd name="connsiteY6" fmla="*/ 213738 h 1790354"/>
                  <a:gd name="connsiteX7" fmla="*/ 2867488 w 3480047"/>
                  <a:gd name="connsiteY7" fmla="*/ 844053 h 1790354"/>
                  <a:gd name="connsiteX8" fmla="*/ 3204839 w 3480047"/>
                  <a:gd name="connsiteY8" fmla="*/ 1367835 h 1790354"/>
                  <a:gd name="connsiteX9" fmla="*/ 3480047 w 3480047"/>
                  <a:gd name="connsiteY9" fmla="*/ 1598655 h 1790354"/>
                  <a:gd name="connsiteX10" fmla="*/ 3480047 w 3480047"/>
                  <a:gd name="connsiteY10" fmla="*/ 1598655 h 1790354"/>
                  <a:gd name="connsiteX11" fmla="*/ 3480047 w 3480047"/>
                  <a:gd name="connsiteY11" fmla="*/ 1598655 h 1790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80047" h="1790354">
                    <a:moveTo>
                      <a:pt x="0" y="1785086"/>
                    </a:moveTo>
                    <a:cubicBezTo>
                      <a:pt x="207885" y="1793224"/>
                      <a:pt x="415771" y="1801362"/>
                      <a:pt x="603682" y="1731820"/>
                    </a:cubicBezTo>
                    <a:cubicBezTo>
                      <a:pt x="791593" y="1662278"/>
                      <a:pt x="969146" y="1533551"/>
                      <a:pt x="1127464" y="1367835"/>
                    </a:cubicBezTo>
                    <a:cubicBezTo>
                      <a:pt x="1285782" y="1202119"/>
                      <a:pt x="1426345" y="937268"/>
                      <a:pt x="1553592" y="737521"/>
                    </a:cubicBezTo>
                    <a:cubicBezTo>
                      <a:pt x="1680839" y="537773"/>
                      <a:pt x="1788851" y="292158"/>
                      <a:pt x="1890944" y="169350"/>
                    </a:cubicBezTo>
                    <a:cubicBezTo>
                      <a:pt x="1993037" y="46542"/>
                      <a:pt x="2062579" y="-6724"/>
                      <a:pt x="2166152" y="674"/>
                    </a:cubicBezTo>
                    <a:cubicBezTo>
                      <a:pt x="2269725" y="8072"/>
                      <a:pt x="2395492" y="73175"/>
                      <a:pt x="2512381" y="213738"/>
                    </a:cubicBezTo>
                    <a:cubicBezTo>
                      <a:pt x="2629270" y="354301"/>
                      <a:pt x="2752078" y="651704"/>
                      <a:pt x="2867488" y="844053"/>
                    </a:cubicBezTo>
                    <a:cubicBezTo>
                      <a:pt x="2982898" y="1036402"/>
                      <a:pt x="3102746" y="1242068"/>
                      <a:pt x="3204839" y="1367835"/>
                    </a:cubicBezTo>
                    <a:cubicBezTo>
                      <a:pt x="3306932" y="1493602"/>
                      <a:pt x="3480047" y="1598655"/>
                      <a:pt x="3480047" y="1598655"/>
                    </a:cubicBezTo>
                    <a:lnTo>
                      <a:pt x="3480047" y="1598655"/>
                    </a:lnTo>
                    <a:lnTo>
                      <a:pt x="3480047" y="1598655"/>
                    </a:lnTo>
                  </a:path>
                </a:pathLst>
              </a:cu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350"/>
              </a:p>
            </p:txBody>
          </p:sp>
          <p:cxnSp>
            <p:nvCxnSpPr>
              <p:cNvPr id="27" name="Conector recto 26">
                <a:extLst>
                  <a:ext uri="{FF2B5EF4-FFF2-40B4-BE49-F238E27FC236}">
                    <a16:creationId xmlns:a16="http://schemas.microsoft.com/office/drawing/2014/main" xmlns="" id="{84E3549F-8CE7-47A1-A7D8-CD02573FC4B0}"/>
                  </a:ext>
                </a:extLst>
              </p:cNvPr>
              <p:cNvCxnSpPr/>
              <p:nvPr/>
            </p:nvCxnSpPr>
            <p:spPr>
              <a:xfrm>
                <a:off x="2592280" y="3683251"/>
                <a:ext cx="53709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6AAE8270-DD2E-4B8B-B9A4-F43CD19AC1B8}"/>
              </a:ext>
            </a:extLst>
          </p:cNvPr>
          <p:cNvCxnSpPr>
            <a:cxnSpLocks/>
          </p:cNvCxnSpPr>
          <p:nvPr/>
        </p:nvCxnSpPr>
        <p:spPr>
          <a:xfrm>
            <a:off x="3465172" y="2051328"/>
            <a:ext cx="0" cy="24636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657A6D07-3E6C-447C-939C-11E62EE83AF4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4641167" y="2052204"/>
            <a:ext cx="115005" cy="241303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xmlns="" id="{D08A9B29-1391-49CE-A015-18414F0B6724}"/>
                  </a:ext>
                </a:extLst>
              </p:cNvPr>
              <p:cNvSpPr txBox="1"/>
              <p:nvPr/>
            </p:nvSpPr>
            <p:spPr>
              <a:xfrm>
                <a:off x="3022259" y="4552078"/>
                <a:ext cx="8858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sub>
                      </m:sSub>
                      <m:sSub>
                        <m:sSubPr>
                          <m:ctrlPr>
                            <a:rPr lang="es-AR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A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D08A9B29-1391-49CE-A015-18414F0B6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259" y="4552078"/>
                <a:ext cx="885825" cy="338554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xmlns="" id="{6B3BFE7F-62EB-4A31-8802-967EC94C5FF1}"/>
                  </a:ext>
                </a:extLst>
              </p:cNvPr>
              <p:cNvSpPr txBox="1"/>
              <p:nvPr/>
            </p:nvSpPr>
            <p:spPr>
              <a:xfrm>
                <a:off x="4325668" y="4584485"/>
                <a:ext cx="8858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A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E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s-ES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6B3BFE7F-62EB-4A31-8802-967EC94C5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68" y="4584485"/>
                <a:ext cx="885825" cy="338554"/>
              </a:xfrm>
              <a:prstGeom prst="rect">
                <a:avLst/>
              </a:prstGeom>
              <a:blipFill>
                <a:blip r:embed="rId10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9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34DCD2CC-795E-41F4-9A8F-57D773A7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949280"/>
            <a:ext cx="8837433" cy="826404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</a:t>
            </a:r>
            <a:r>
              <a:rPr lang="es-ES" sz="4400" dirty="0" smtClean="0"/>
              <a:t>Normal. Tipificación</a:t>
            </a:r>
            <a:endParaRPr lang="es-AR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3B322FCB-6E7F-4D02-AC23-56C08C49695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185" y="3356992"/>
                <a:ext cx="8136904" cy="264620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s-ES_tradnl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Los </a:t>
                </a:r>
                <a:r>
                  <a:rPr lang="es-ES_tradnl" altLang="es-E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programas informáticos </a:t>
                </a:r>
                <a:r>
                  <a:rPr lang="es-ES_tradnl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la utilizan </a:t>
                </a:r>
                <a:r>
                  <a:rPr lang="es-ES_tradnl" altLang="es-E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internamente </a:t>
                </a:r>
                <a:r>
                  <a:rPr lang="es-ES_tradnl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para </a:t>
                </a:r>
                <a:r>
                  <a:rPr lang="es-ES_tradnl" altLang="es-E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computar las probabilidades que el usuario </a:t>
                </a:r>
                <a:r>
                  <a:rPr lang="es-ES_tradnl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requiere, </a:t>
                </a:r>
                <a:r>
                  <a:rPr lang="es-ES_tradnl" altLang="es-E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dándoles como entrada los valores de </a:t>
                </a:r>
                <a:r>
                  <a:rPr lang="es-ES_tradnl" altLang="es-E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  <a:cs typeface="Times New Roman" pitchFamily="18" charset="0"/>
                  </a:rPr>
                  <a:t>m</a:t>
                </a:r>
                <a:r>
                  <a:rPr lang="es-ES_tradnl" altLang="es-E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 y de </a:t>
                </a:r>
                <a:r>
                  <a:rPr lang="es-ES_tradnl" altLang="es-E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Symbol" panose="05050102010706020507" pitchFamily="18" charset="2"/>
                    <a:cs typeface="Times New Roman" pitchFamily="18" charset="0"/>
                  </a:rPr>
                  <a:t>s</a:t>
                </a:r>
                <a:r>
                  <a:rPr lang="es-ES_tradnl" altLang="es-ES" sz="16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Times New Roman" pitchFamily="18" charset="0"/>
                  </a:rPr>
                  <a:t>. lo hacen mediante la transformación que se indica en el siguiente teorema.</a:t>
                </a:r>
                <a:endParaRPr lang="es-AR" sz="1425" dirty="0"/>
              </a:p>
              <a:p>
                <a:pPr marL="45720" indent="0">
                  <a:buNone/>
                </a:pPr>
                <a:endParaRPr lang="es-AR" altLang="es-ES" sz="1000" dirty="0"/>
              </a:p>
              <a:p>
                <a:pPr marL="0" indent="0">
                  <a:buNone/>
                </a:pPr>
                <a:r>
                  <a:rPr lang="es-ES_tradnl" altLang="es-ES" sz="1600" b="1" dirty="0" smtClean="0">
                    <a:latin typeface="Century Gothic" panose="020B0502020202020204" pitchFamily="34" charset="0"/>
                    <a:cs typeface="Times New Roman" pitchFamily="18" charset="0"/>
                  </a:rPr>
                  <a:t>Teorema de la </a:t>
                </a:r>
                <a:r>
                  <a:rPr lang="es-ES_tradnl" altLang="es-ES" sz="1600" b="1" dirty="0">
                    <a:latin typeface="Century Gothic" panose="020B0502020202020204" pitchFamily="34" charset="0"/>
                    <a:cs typeface="Times New Roman" pitchFamily="18" charset="0"/>
                  </a:rPr>
                  <a:t>tipificación para variables normales.</a:t>
                </a:r>
              </a:p>
              <a:p>
                <a:pPr marL="0" indent="0">
                  <a:buNone/>
                </a:pPr>
                <a:r>
                  <a:rPr lang="es-ES_tradnl" altLang="es-ES" sz="1600" dirty="0">
                    <a:latin typeface="+mj-lt"/>
                    <a:cs typeface="Times New Roman" pitchFamily="18" charset="0"/>
                  </a:rPr>
                  <a:t>Sea </a:t>
                </a:r>
                <a:r>
                  <a:rPr lang="es-ES" sz="1600" dirty="0">
                    <a:latin typeface="+mj-lt"/>
                  </a:rPr>
                  <a:t>X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E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S" sz="1600" dirty="0">
                    <a:latin typeface="+mj-lt"/>
                  </a:rPr>
                  <a:t>(</a:t>
                </a:r>
                <a:r>
                  <a:rPr lang="es-ES" altLang="es-ES" sz="1600" dirty="0">
                    <a:latin typeface="+mj-lt"/>
                    <a:sym typeface="Symbol" panose="05050102010706020507" pitchFamily="18" charset="2"/>
                  </a:rPr>
                  <a:t>;</a:t>
                </a:r>
                <a14:m>
                  <m:oMath xmlns:m="http://schemas.openxmlformats.org/officeDocument/2006/math">
                    <m:r>
                      <a:rPr lang="es-ES" altLang="es-ES" sz="1600" i="1" smtClean="0">
                        <a:latin typeface="Cambria Math"/>
                        <a:sym typeface="Symbol"/>
                      </a:rPr>
                      <m:t></m:t>
                    </m:r>
                  </m:oMath>
                </a14:m>
                <a:r>
                  <a:rPr lang="es-ES" altLang="es-ES" sz="1600" dirty="0">
                    <a:latin typeface="+mj-lt"/>
                    <a:sym typeface="Symbol" panose="05050102010706020507" pitchFamily="18" charset="2"/>
                  </a:rPr>
                  <a:t>) y sea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altLang="es-ES" sz="1600" dirty="0">
                    <a:latin typeface="+mj-lt"/>
                    <a:sym typeface="Symbol" panose="05050102010706020507" pitchFamily="18" charset="2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altLang="es-ES" sz="1600" dirty="0">
                    <a:latin typeface="+mj-lt"/>
                    <a:sym typeface="Symbol" panose="05050102010706020507" pitchFamily="18" charset="2"/>
                  </a:rPr>
                  <a:t> - </a:t>
                </a:r>
                <a:r>
                  <a:rPr lang="es-ES" altLang="es-ES" sz="1600" dirty="0">
                    <a:sym typeface="Symbol" panose="05050102010706020507" pitchFamily="18" charset="2"/>
                  </a:rPr>
                  <a:t></a:t>
                </a:r>
                <a:r>
                  <a:rPr lang="es-ES_tradnl" altLang="es-ES" sz="1600" dirty="0">
                    <a:latin typeface="+mj-lt"/>
                    <a:cs typeface="Times New Roman" pitchFamily="18" charset="0"/>
                  </a:rPr>
                  <a:t>)/</a:t>
                </a:r>
                <a:r>
                  <a:rPr lang="es-ES_tradnl" altLang="es-ES" sz="1600" dirty="0">
                    <a:latin typeface="Symbol" pitchFamily="18" charset="2"/>
                    <a:cs typeface="Times New Roman" pitchFamily="18" charset="0"/>
                  </a:rPr>
                  <a:t>s</a:t>
                </a:r>
                <a:r>
                  <a:rPr lang="es-ES_tradnl" altLang="es-ES" sz="1600" dirty="0">
                    <a:latin typeface="+mj-lt"/>
                    <a:cs typeface="Times New Roman" pitchFamily="18" charset="0"/>
                  </a:rPr>
                  <a:t>  entonces </a:t>
                </a:r>
                <a:r>
                  <a:rPr lang="es-ES" sz="1600" dirty="0">
                    <a:latin typeface="+mj-lt"/>
                    <a:ea typeface="Cambria Math" panose="02040503050406030204" pitchFamily="18" charset="0"/>
                  </a:rPr>
                  <a:t>P</a:t>
                </a:r>
                <a:r>
                  <a:rPr lang="es-ES" altLang="es-ES" sz="1600" dirty="0">
                    <a:latin typeface="+mj-lt"/>
                    <a:ea typeface="Cambria Math" panose="02040503050406030204" pitchFamily="18" charset="0"/>
                  </a:rPr>
                  <a:t>(X</a:t>
                </a:r>
                <a14:m>
                  <m:oMath xmlns:m="http://schemas.openxmlformats.org/officeDocument/2006/math">
                    <m:r>
                      <a:rPr lang="es-ES" altLang="es-E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es-AR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altLang="es-ES" sz="1600" dirty="0">
                    <a:latin typeface="+mj-lt"/>
                    <a:ea typeface="Cambria Math" panose="02040503050406030204" pitchFamily="18" charset="0"/>
                  </a:rPr>
                  <a:t>) = </a:t>
                </a:r>
                <a:r>
                  <a:rPr lang="es-ES" sz="1600" dirty="0">
                    <a:latin typeface="+mj-lt"/>
                    <a:ea typeface="Cambria Math" panose="02040503050406030204" pitchFamily="18" charset="0"/>
                  </a:rPr>
                  <a:t>P</a:t>
                </a:r>
                <a:r>
                  <a:rPr lang="es-ES" altLang="es-ES" sz="1600" dirty="0">
                    <a:latin typeface="+mj-lt"/>
                    <a:ea typeface="Cambria Math" panose="02040503050406030204" pitchFamily="18" charset="0"/>
                  </a:rPr>
                  <a:t>(Z</a:t>
                </a:r>
                <a:r>
                  <a:rPr lang="es-ES" altLang="es-ES" sz="1600" i="1" dirty="0">
                    <a:latin typeface="+mj-lt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es-E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s-AR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altLang="es-ES" sz="1600" dirty="0">
                    <a:latin typeface="+mj-lt"/>
                    <a:ea typeface="Cambria Math" panose="02040503050406030204" pitchFamily="18" charset="0"/>
                  </a:rPr>
                  <a:t>) </a:t>
                </a:r>
                <a:r>
                  <a:rPr lang="es-ES" altLang="es-ES" sz="1600" dirty="0">
                    <a:latin typeface="+mj-lt"/>
                  </a:rPr>
                  <a:t>donde </a:t>
                </a:r>
                <a:r>
                  <a:rPr lang="es-ES" sz="1600" dirty="0">
                    <a:latin typeface="+mj-lt"/>
                    <a:ea typeface="Cambria Math" panose="02040503050406030204" pitchFamily="18" charset="0"/>
                  </a:rPr>
                  <a:t>Z</a:t>
                </a:r>
                <a:r>
                  <a:rPr lang="es-ES" sz="1600" dirty="0">
                    <a:latin typeface="+mj-lt"/>
                  </a:rPr>
                  <a:t> </a:t>
                </a:r>
                <a:r>
                  <a:rPr lang="es-ES" altLang="es-ES" sz="1600" b="1" dirty="0">
                    <a:solidFill>
                      <a:schemeClr val="tx1"/>
                    </a:solidFill>
                    <a:latin typeface="+mj-lt"/>
                  </a:rPr>
                  <a:t>~</a:t>
                </a:r>
                <a:r>
                  <a:rPr lang="es-ES" altLang="es-ES" sz="1600" b="1" dirty="0">
                    <a:solidFill>
                      <a:srgbClr val="0066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s-A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AR" sz="16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AR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s-AR" sz="16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s-AR" sz="1600" dirty="0">
                    <a:latin typeface="+mj-lt"/>
                  </a:rPr>
                  <a:t>es la normal estándar.</a:t>
                </a:r>
              </a:p>
              <a:p>
                <a:pPr marL="0" indent="0">
                  <a:buNone/>
                </a:pPr>
                <a:r>
                  <a:rPr lang="es-AR" sz="1600" dirty="0"/>
                  <a:t>Esta propiedad se muestra gráficamente en las figuras de arriba.</a:t>
                </a:r>
              </a:p>
              <a:p>
                <a:pPr marL="0" indent="0">
                  <a:buNone/>
                </a:pPr>
                <a:endParaRPr lang="es-AR" dirty="0"/>
              </a:p>
              <a:p>
                <a:pPr marL="45720" indent="0">
                  <a:buNone/>
                </a:pPr>
                <a:endParaRPr lang="es-ES_tradnl" altLang="es-ES" dirty="0">
                  <a:latin typeface="Century Gothic" panose="020B0502020202020204" pitchFamily="34" charset="0"/>
                  <a:cs typeface="Times New Roman" pitchFamily="18" charset="0"/>
                </a:endParaRPr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322FCB-6E7F-4D02-AC23-56C08C4969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185" y="3356992"/>
                <a:ext cx="8136904" cy="2646208"/>
              </a:xfrm>
              <a:blipFill rotWithShape="1">
                <a:blip r:embed="rId2"/>
                <a:stretch>
                  <a:fillRect l="-450" t="-922" r="-4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o 44">
            <a:extLst>
              <a:ext uri="{FF2B5EF4-FFF2-40B4-BE49-F238E27FC236}">
                <a16:creationId xmlns:a16="http://schemas.microsoft.com/office/drawing/2014/main" xmlns="" id="{EEBFE593-97EF-4499-AD73-7DC8668B0442}"/>
              </a:ext>
            </a:extLst>
          </p:cNvPr>
          <p:cNvGrpSpPr/>
          <p:nvPr/>
        </p:nvGrpSpPr>
        <p:grpSpPr>
          <a:xfrm>
            <a:off x="1361832" y="1571943"/>
            <a:ext cx="2645630" cy="1571307"/>
            <a:chOff x="2085974" y="1775335"/>
            <a:chExt cx="3390901" cy="1960478"/>
          </a:xfrm>
        </p:grpSpPr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xmlns="" id="{5A7E1F15-3483-4915-A41E-3E73F0325854}"/>
                </a:ext>
              </a:extLst>
            </p:cNvPr>
            <p:cNvGrpSpPr/>
            <p:nvPr/>
          </p:nvGrpSpPr>
          <p:grpSpPr>
            <a:xfrm>
              <a:off x="2085974" y="1775335"/>
              <a:ext cx="3390901" cy="1908817"/>
              <a:chOff x="2085974" y="1775335"/>
              <a:chExt cx="3390901" cy="1908817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7" name="Object 5">
                    <a:extLst>
                      <a:ext uri="{FF2B5EF4-FFF2-40B4-BE49-F238E27FC236}">
                        <a16:creationId xmlns:a16="http://schemas.microsoft.com/office/drawing/2014/main" xmlns="" id="{0733C8A8-FF1F-412C-B884-51B8E5771ED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085974" y="1775335"/>
                  <a:ext cx="3390901" cy="190881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</mc:Choice>
            <mc:Fallback xmlns="">
              <p:graphicFrame>
                <p:nvGraphicFramePr>
                  <p:cNvPr id="27" name="Object 5">
                    <a:extLst>
                      <a:ext uri="{FF2B5EF4-FFF2-40B4-BE49-F238E27FC236}">
                        <a16:creationId xmlns:a16="http://schemas.microsoft.com/office/drawing/2014/main" id="{0733C8A8-FF1F-412C-B884-51B8E5771ED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5167057"/>
                      </p:ext>
                    </p:extLst>
                  </p:nvPr>
                </p:nvGraphicFramePr>
                <p:xfrm>
                  <a:off x="2085974" y="1775335"/>
                  <a:ext cx="3390901" cy="190881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</mc:Fallback>
          </mc:AlternateContent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xmlns="" id="{8B089D13-E00C-4A99-A6AB-E16E05521BE0}"/>
                  </a:ext>
                </a:extLst>
              </p:cNvPr>
              <p:cNvSpPr/>
              <p:nvPr/>
            </p:nvSpPr>
            <p:spPr>
              <a:xfrm>
                <a:off x="2516289" y="2462127"/>
                <a:ext cx="1103850" cy="894460"/>
              </a:xfrm>
              <a:custGeom>
                <a:avLst/>
                <a:gdLst>
                  <a:gd name="connsiteX0" fmla="*/ 1021422 w 1024427"/>
                  <a:gd name="connsiteY0" fmla="*/ 18403 h 850605"/>
                  <a:gd name="connsiteX1" fmla="*/ 1011897 w 1024427"/>
                  <a:gd name="connsiteY1" fmla="*/ 532753 h 850605"/>
                  <a:gd name="connsiteX2" fmla="*/ 1002372 w 1024427"/>
                  <a:gd name="connsiteY2" fmla="*/ 780403 h 850605"/>
                  <a:gd name="connsiteX3" fmla="*/ 811872 w 1024427"/>
                  <a:gd name="connsiteY3" fmla="*/ 837553 h 850605"/>
                  <a:gd name="connsiteX4" fmla="*/ 668997 w 1024427"/>
                  <a:gd name="connsiteY4" fmla="*/ 837553 h 850605"/>
                  <a:gd name="connsiteX5" fmla="*/ 545172 w 1024427"/>
                  <a:gd name="connsiteY5" fmla="*/ 847078 h 850605"/>
                  <a:gd name="connsiteX6" fmla="*/ 373722 w 1024427"/>
                  <a:gd name="connsiteY6" fmla="*/ 847078 h 850605"/>
                  <a:gd name="connsiteX7" fmla="*/ 211797 w 1024427"/>
                  <a:gd name="connsiteY7" fmla="*/ 847078 h 850605"/>
                  <a:gd name="connsiteX8" fmla="*/ 11772 w 1024427"/>
                  <a:gd name="connsiteY8" fmla="*/ 847078 h 850605"/>
                  <a:gd name="connsiteX9" fmla="*/ 49872 w 1024427"/>
                  <a:gd name="connsiteY9" fmla="*/ 799453 h 850605"/>
                  <a:gd name="connsiteX10" fmla="*/ 268947 w 1024427"/>
                  <a:gd name="connsiteY10" fmla="*/ 789928 h 850605"/>
                  <a:gd name="connsiteX11" fmla="*/ 507072 w 1024427"/>
                  <a:gd name="connsiteY11" fmla="*/ 732778 h 850605"/>
                  <a:gd name="connsiteX12" fmla="*/ 697572 w 1024427"/>
                  <a:gd name="connsiteY12" fmla="*/ 628003 h 850605"/>
                  <a:gd name="connsiteX13" fmla="*/ 802347 w 1024427"/>
                  <a:gd name="connsiteY13" fmla="*/ 437503 h 850605"/>
                  <a:gd name="connsiteX14" fmla="*/ 907122 w 1024427"/>
                  <a:gd name="connsiteY14" fmla="*/ 227953 h 850605"/>
                  <a:gd name="connsiteX15" fmla="*/ 954747 w 1024427"/>
                  <a:gd name="connsiteY15" fmla="*/ 123178 h 850605"/>
                  <a:gd name="connsiteX16" fmla="*/ 1021422 w 1024427"/>
                  <a:gd name="connsiteY16" fmla="*/ 18403 h 850605"/>
                  <a:gd name="connsiteX0" fmla="*/ 1021422 w 1023791"/>
                  <a:gd name="connsiteY0" fmla="*/ 15635 h 847837"/>
                  <a:gd name="connsiteX1" fmla="*/ 1011897 w 1023791"/>
                  <a:gd name="connsiteY1" fmla="*/ 529985 h 847837"/>
                  <a:gd name="connsiteX2" fmla="*/ 1002372 w 1023791"/>
                  <a:gd name="connsiteY2" fmla="*/ 777635 h 847837"/>
                  <a:gd name="connsiteX3" fmla="*/ 811872 w 1023791"/>
                  <a:gd name="connsiteY3" fmla="*/ 834785 h 847837"/>
                  <a:gd name="connsiteX4" fmla="*/ 668997 w 1023791"/>
                  <a:gd name="connsiteY4" fmla="*/ 834785 h 847837"/>
                  <a:gd name="connsiteX5" fmla="*/ 545172 w 1023791"/>
                  <a:gd name="connsiteY5" fmla="*/ 844310 h 847837"/>
                  <a:gd name="connsiteX6" fmla="*/ 373722 w 1023791"/>
                  <a:gd name="connsiteY6" fmla="*/ 844310 h 847837"/>
                  <a:gd name="connsiteX7" fmla="*/ 211797 w 1023791"/>
                  <a:gd name="connsiteY7" fmla="*/ 844310 h 847837"/>
                  <a:gd name="connsiteX8" fmla="*/ 11772 w 1023791"/>
                  <a:gd name="connsiteY8" fmla="*/ 844310 h 847837"/>
                  <a:gd name="connsiteX9" fmla="*/ 49872 w 1023791"/>
                  <a:gd name="connsiteY9" fmla="*/ 796685 h 847837"/>
                  <a:gd name="connsiteX10" fmla="*/ 268947 w 1023791"/>
                  <a:gd name="connsiteY10" fmla="*/ 787160 h 847837"/>
                  <a:gd name="connsiteX11" fmla="*/ 507072 w 1023791"/>
                  <a:gd name="connsiteY11" fmla="*/ 730010 h 847837"/>
                  <a:gd name="connsiteX12" fmla="*/ 697572 w 1023791"/>
                  <a:gd name="connsiteY12" fmla="*/ 625235 h 847837"/>
                  <a:gd name="connsiteX13" fmla="*/ 802347 w 1023791"/>
                  <a:gd name="connsiteY13" fmla="*/ 434735 h 847837"/>
                  <a:gd name="connsiteX14" fmla="*/ 907122 w 1023791"/>
                  <a:gd name="connsiteY14" fmla="*/ 225185 h 847837"/>
                  <a:gd name="connsiteX15" fmla="*/ 964272 w 1023791"/>
                  <a:gd name="connsiteY15" fmla="*/ 139460 h 847837"/>
                  <a:gd name="connsiteX16" fmla="*/ 1021422 w 1023791"/>
                  <a:gd name="connsiteY16" fmla="*/ 15635 h 847837"/>
                  <a:gd name="connsiteX0" fmla="*/ 1021422 w 1023791"/>
                  <a:gd name="connsiteY0" fmla="*/ 15862 h 848064"/>
                  <a:gd name="connsiteX1" fmla="*/ 1011897 w 1023791"/>
                  <a:gd name="connsiteY1" fmla="*/ 530212 h 848064"/>
                  <a:gd name="connsiteX2" fmla="*/ 1002372 w 1023791"/>
                  <a:gd name="connsiteY2" fmla="*/ 777862 h 848064"/>
                  <a:gd name="connsiteX3" fmla="*/ 811872 w 1023791"/>
                  <a:gd name="connsiteY3" fmla="*/ 835012 h 848064"/>
                  <a:gd name="connsiteX4" fmla="*/ 668997 w 1023791"/>
                  <a:gd name="connsiteY4" fmla="*/ 835012 h 848064"/>
                  <a:gd name="connsiteX5" fmla="*/ 545172 w 1023791"/>
                  <a:gd name="connsiteY5" fmla="*/ 844537 h 848064"/>
                  <a:gd name="connsiteX6" fmla="*/ 373722 w 1023791"/>
                  <a:gd name="connsiteY6" fmla="*/ 844537 h 848064"/>
                  <a:gd name="connsiteX7" fmla="*/ 211797 w 1023791"/>
                  <a:gd name="connsiteY7" fmla="*/ 844537 h 848064"/>
                  <a:gd name="connsiteX8" fmla="*/ 11772 w 1023791"/>
                  <a:gd name="connsiteY8" fmla="*/ 844537 h 848064"/>
                  <a:gd name="connsiteX9" fmla="*/ 49872 w 1023791"/>
                  <a:gd name="connsiteY9" fmla="*/ 796912 h 848064"/>
                  <a:gd name="connsiteX10" fmla="*/ 268947 w 1023791"/>
                  <a:gd name="connsiteY10" fmla="*/ 787387 h 848064"/>
                  <a:gd name="connsiteX11" fmla="*/ 507072 w 1023791"/>
                  <a:gd name="connsiteY11" fmla="*/ 730237 h 848064"/>
                  <a:gd name="connsiteX12" fmla="*/ 697572 w 1023791"/>
                  <a:gd name="connsiteY12" fmla="*/ 625462 h 848064"/>
                  <a:gd name="connsiteX13" fmla="*/ 802347 w 1023791"/>
                  <a:gd name="connsiteY13" fmla="*/ 434962 h 848064"/>
                  <a:gd name="connsiteX14" fmla="*/ 916647 w 1023791"/>
                  <a:gd name="connsiteY14" fmla="*/ 225412 h 848064"/>
                  <a:gd name="connsiteX15" fmla="*/ 964272 w 1023791"/>
                  <a:gd name="connsiteY15" fmla="*/ 139687 h 848064"/>
                  <a:gd name="connsiteX16" fmla="*/ 1021422 w 1023791"/>
                  <a:gd name="connsiteY16" fmla="*/ 15862 h 848064"/>
                  <a:gd name="connsiteX0" fmla="*/ 1030947 w 1032643"/>
                  <a:gd name="connsiteY0" fmla="*/ 15862 h 848064"/>
                  <a:gd name="connsiteX1" fmla="*/ 1011897 w 1032643"/>
                  <a:gd name="connsiteY1" fmla="*/ 530212 h 848064"/>
                  <a:gd name="connsiteX2" fmla="*/ 1002372 w 1032643"/>
                  <a:gd name="connsiteY2" fmla="*/ 777862 h 848064"/>
                  <a:gd name="connsiteX3" fmla="*/ 811872 w 1032643"/>
                  <a:gd name="connsiteY3" fmla="*/ 835012 h 848064"/>
                  <a:gd name="connsiteX4" fmla="*/ 668997 w 1032643"/>
                  <a:gd name="connsiteY4" fmla="*/ 835012 h 848064"/>
                  <a:gd name="connsiteX5" fmla="*/ 545172 w 1032643"/>
                  <a:gd name="connsiteY5" fmla="*/ 844537 h 848064"/>
                  <a:gd name="connsiteX6" fmla="*/ 373722 w 1032643"/>
                  <a:gd name="connsiteY6" fmla="*/ 844537 h 848064"/>
                  <a:gd name="connsiteX7" fmla="*/ 211797 w 1032643"/>
                  <a:gd name="connsiteY7" fmla="*/ 844537 h 848064"/>
                  <a:gd name="connsiteX8" fmla="*/ 11772 w 1032643"/>
                  <a:gd name="connsiteY8" fmla="*/ 844537 h 848064"/>
                  <a:gd name="connsiteX9" fmla="*/ 49872 w 1032643"/>
                  <a:gd name="connsiteY9" fmla="*/ 796912 h 848064"/>
                  <a:gd name="connsiteX10" fmla="*/ 268947 w 1032643"/>
                  <a:gd name="connsiteY10" fmla="*/ 787387 h 848064"/>
                  <a:gd name="connsiteX11" fmla="*/ 507072 w 1032643"/>
                  <a:gd name="connsiteY11" fmla="*/ 730237 h 848064"/>
                  <a:gd name="connsiteX12" fmla="*/ 697572 w 1032643"/>
                  <a:gd name="connsiteY12" fmla="*/ 625462 h 848064"/>
                  <a:gd name="connsiteX13" fmla="*/ 802347 w 1032643"/>
                  <a:gd name="connsiteY13" fmla="*/ 434962 h 848064"/>
                  <a:gd name="connsiteX14" fmla="*/ 916647 w 1032643"/>
                  <a:gd name="connsiteY14" fmla="*/ 225412 h 848064"/>
                  <a:gd name="connsiteX15" fmla="*/ 964272 w 1032643"/>
                  <a:gd name="connsiteY15" fmla="*/ 139687 h 848064"/>
                  <a:gd name="connsiteX16" fmla="*/ 1030947 w 1032643"/>
                  <a:gd name="connsiteY16" fmla="*/ 15862 h 848064"/>
                  <a:gd name="connsiteX0" fmla="*/ 1075448 w 1077144"/>
                  <a:gd name="connsiteY0" fmla="*/ 15862 h 847359"/>
                  <a:gd name="connsiteX1" fmla="*/ 1056398 w 1077144"/>
                  <a:gd name="connsiteY1" fmla="*/ 530212 h 847359"/>
                  <a:gd name="connsiteX2" fmla="*/ 1046873 w 1077144"/>
                  <a:gd name="connsiteY2" fmla="*/ 777862 h 847359"/>
                  <a:gd name="connsiteX3" fmla="*/ 856373 w 1077144"/>
                  <a:gd name="connsiteY3" fmla="*/ 835012 h 847359"/>
                  <a:gd name="connsiteX4" fmla="*/ 713498 w 1077144"/>
                  <a:gd name="connsiteY4" fmla="*/ 835012 h 847359"/>
                  <a:gd name="connsiteX5" fmla="*/ 589673 w 1077144"/>
                  <a:gd name="connsiteY5" fmla="*/ 844537 h 847359"/>
                  <a:gd name="connsiteX6" fmla="*/ 418223 w 1077144"/>
                  <a:gd name="connsiteY6" fmla="*/ 844537 h 847359"/>
                  <a:gd name="connsiteX7" fmla="*/ 256298 w 1077144"/>
                  <a:gd name="connsiteY7" fmla="*/ 844537 h 847359"/>
                  <a:gd name="connsiteX8" fmla="*/ 56273 w 1077144"/>
                  <a:gd name="connsiteY8" fmla="*/ 844537 h 847359"/>
                  <a:gd name="connsiteX9" fmla="*/ 18173 w 1077144"/>
                  <a:gd name="connsiteY9" fmla="*/ 806437 h 847359"/>
                  <a:gd name="connsiteX10" fmla="*/ 313448 w 1077144"/>
                  <a:gd name="connsiteY10" fmla="*/ 787387 h 847359"/>
                  <a:gd name="connsiteX11" fmla="*/ 551573 w 1077144"/>
                  <a:gd name="connsiteY11" fmla="*/ 730237 h 847359"/>
                  <a:gd name="connsiteX12" fmla="*/ 742073 w 1077144"/>
                  <a:gd name="connsiteY12" fmla="*/ 625462 h 847359"/>
                  <a:gd name="connsiteX13" fmla="*/ 846848 w 1077144"/>
                  <a:gd name="connsiteY13" fmla="*/ 434962 h 847359"/>
                  <a:gd name="connsiteX14" fmla="*/ 961148 w 1077144"/>
                  <a:gd name="connsiteY14" fmla="*/ 225412 h 847359"/>
                  <a:gd name="connsiteX15" fmla="*/ 1008773 w 1077144"/>
                  <a:gd name="connsiteY15" fmla="*/ 139687 h 847359"/>
                  <a:gd name="connsiteX16" fmla="*/ 1075448 w 1077144"/>
                  <a:gd name="connsiteY16" fmla="*/ 15862 h 847359"/>
                  <a:gd name="connsiteX0" fmla="*/ 1096035 w 1097731"/>
                  <a:gd name="connsiteY0" fmla="*/ 15862 h 847359"/>
                  <a:gd name="connsiteX1" fmla="*/ 1076985 w 1097731"/>
                  <a:gd name="connsiteY1" fmla="*/ 530212 h 847359"/>
                  <a:gd name="connsiteX2" fmla="*/ 1067460 w 1097731"/>
                  <a:gd name="connsiteY2" fmla="*/ 777862 h 847359"/>
                  <a:gd name="connsiteX3" fmla="*/ 876960 w 1097731"/>
                  <a:gd name="connsiteY3" fmla="*/ 835012 h 847359"/>
                  <a:gd name="connsiteX4" fmla="*/ 734085 w 1097731"/>
                  <a:gd name="connsiteY4" fmla="*/ 835012 h 847359"/>
                  <a:gd name="connsiteX5" fmla="*/ 610260 w 1097731"/>
                  <a:gd name="connsiteY5" fmla="*/ 844537 h 847359"/>
                  <a:gd name="connsiteX6" fmla="*/ 438810 w 1097731"/>
                  <a:gd name="connsiteY6" fmla="*/ 844537 h 847359"/>
                  <a:gd name="connsiteX7" fmla="*/ 276885 w 1097731"/>
                  <a:gd name="connsiteY7" fmla="*/ 844537 h 847359"/>
                  <a:gd name="connsiteX8" fmla="*/ 29235 w 1097731"/>
                  <a:gd name="connsiteY8" fmla="*/ 844537 h 847359"/>
                  <a:gd name="connsiteX9" fmla="*/ 38760 w 1097731"/>
                  <a:gd name="connsiteY9" fmla="*/ 806437 h 847359"/>
                  <a:gd name="connsiteX10" fmla="*/ 334035 w 1097731"/>
                  <a:gd name="connsiteY10" fmla="*/ 787387 h 847359"/>
                  <a:gd name="connsiteX11" fmla="*/ 572160 w 1097731"/>
                  <a:gd name="connsiteY11" fmla="*/ 730237 h 847359"/>
                  <a:gd name="connsiteX12" fmla="*/ 762660 w 1097731"/>
                  <a:gd name="connsiteY12" fmla="*/ 625462 h 847359"/>
                  <a:gd name="connsiteX13" fmla="*/ 867435 w 1097731"/>
                  <a:gd name="connsiteY13" fmla="*/ 434962 h 847359"/>
                  <a:gd name="connsiteX14" fmla="*/ 981735 w 1097731"/>
                  <a:gd name="connsiteY14" fmla="*/ 225412 h 847359"/>
                  <a:gd name="connsiteX15" fmla="*/ 1029360 w 1097731"/>
                  <a:gd name="connsiteY15" fmla="*/ 139687 h 847359"/>
                  <a:gd name="connsiteX16" fmla="*/ 1096035 w 1097731"/>
                  <a:gd name="connsiteY16" fmla="*/ 15862 h 847359"/>
                  <a:gd name="connsiteX0" fmla="*/ 1096035 w 1097731"/>
                  <a:gd name="connsiteY0" fmla="*/ 15862 h 889553"/>
                  <a:gd name="connsiteX1" fmla="*/ 1076985 w 1097731"/>
                  <a:gd name="connsiteY1" fmla="*/ 530212 h 889553"/>
                  <a:gd name="connsiteX2" fmla="*/ 1067460 w 1097731"/>
                  <a:gd name="connsiteY2" fmla="*/ 873112 h 889553"/>
                  <a:gd name="connsiteX3" fmla="*/ 876960 w 1097731"/>
                  <a:gd name="connsiteY3" fmla="*/ 835012 h 889553"/>
                  <a:gd name="connsiteX4" fmla="*/ 734085 w 1097731"/>
                  <a:gd name="connsiteY4" fmla="*/ 835012 h 889553"/>
                  <a:gd name="connsiteX5" fmla="*/ 610260 w 1097731"/>
                  <a:gd name="connsiteY5" fmla="*/ 844537 h 889553"/>
                  <a:gd name="connsiteX6" fmla="*/ 438810 w 1097731"/>
                  <a:gd name="connsiteY6" fmla="*/ 844537 h 889553"/>
                  <a:gd name="connsiteX7" fmla="*/ 276885 w 1097731"/>
                  <a:gd name="connsiteY7" fmla="*/ 844537 h 889553"/>
                  <a:gd name="connsiteX8" fmla="*/ 29235 w 1097731"/>
                  <a:gd name="connsiteY8" fmla="*/ 844537 h 889553"/>
                  <a:gd name="connsiteX9" fmla="*/ 38760 w 1097731"/>
                  <a:gd name="connsiteY9" fmla="*/ 806437 h 889553"/>
                  <a:gd name="connsiteX10" fmla="*/ 334035 w 1097731"/>
                  <a:gd name="connsiteY10" fmla="*/ 787387 h 889553"/>
                  <a:gd name="connsiteX11" fmla="*/ 572160 w 1097731"/>
                  <a:gd name="connsiteY11" fmla="*/ 730237 h 889553"/>
                  <a:gd name="connsiteX12" fmla="*/ 762660 w 1097731"/>
                  <a:gd name="connsiteY12" fmla="*/ 625462 h 889553"/>
                  <a:gd name="connsiteX13" fmla="*/ 867435 w 1097731"/>
                  <a:gd name="connsiteY13" fmla="*/ 434962 h 889553"/>
                  <a:gd name="connsiteX14" fmla="*/ 981735 w 1097731"/>
                  <a:gd name="connsiteY14" fmla="*/ 225412 h 889553"/>
                  <a:gd name="connsiteX15" fmla="*/ 1029360 w 1097731"/>
                  <a:gd name="connsiteY15" fmla="*/ 139687 h 889553"/>
                  <a:gd name="connsiteX16" fmla="*/ 1096035 w 1097731"/>
                  <a:gd name="connsiteY16" fmla="*/ 15862 h 889553"/>
                  <a:gd name="connsiteX0" fmla="*/ 1096035 w 1097931"/>
                  <a:gd name="connsiteY0" fmla="*/ 15862 h 850406"/>
                  <a:gd name="connsiteX1" fmla="*/ 1076985 w 1097931"/>
                  <a:gd name="connsiteY1" fmla="*/ 530212 h 850406"/>
                  <a:gd name="connsiteX2" fmla="*/ 1048410 w 1097931"/>
                  <a:gd name="connsiteY2" fmla="*/ 825487 h 850406"/>
                  <a:gd name="connsiteX3" fmla="*/ 876960 w 1097931"/>
                  <a:gd name="connsiteY3" fmla="*/ 835012 h 850406"/>
                  <a:gd name="connsiteX4" fmla="*/ 734085 w 1097931"/>
                  <a:gd name="connsiteY4" fmla="*/ 835012 h 850406"/>
                  <a:gd name="connsiteX5" fmla="*/ 610260 w 1097931"/>
                  <a:gd name="connsiteY5" fmla="*/ 844537 h 850406"/>
                  <a:gd name="connsiteX6" fmla="*/ 438810 w 1097931"/>
                  <a:gd name="connsiteY6" fmla="*/ 844537 h 850406"/>
                  <a:gd name="connsiteX7" fmla="*/ 276885 w 1097931"/>
                  <a:gd name="connsiteY7" fmla="*/ 844537 h 850406"/>
                  <a:gd name="connsiteX8" fmla="*/ 29235 w 1097931"/>
                  <a:gd name="connsiteY8" fmla="*/ 844537 h 850406"/>
                  <a:gd name="connsiteX9" fmla="*/ 38760 w 1097931"/>
                  <a:gd name="connsiteY9" fmla="*/ 806437 h 850406"/>
                  <a:gd name="connsiteX10" fmla="*/ 334035 w 1097931"/>
                  <a:gd name="connsiteY10" fmla="*/ 787387 h 850406"/>
                  <a:gd name="connsiteX11" fmla="*/ 572160 w 1097931"/>
                  <a:gd name="connsiteY11" fmla="*/ 730237 h 850406"/>
                  <a:gd name="connsiteX12" fmla="*/ 762660 w 1097931"/>
                  <a:gd name="connsiteY12" fmla="*/ 625462 h 850406"/>
                  <a:gd name="connsiteX13" fmla="*/ 867435 w 1097931"/>
                  <a:gd name="connsiteY13" fmla="*/ 434962 h 850406"/>
                  <a:gd name="connsiteX14" fmla="*/ 981735 w 1097931"/>
                  <a:gd name="connsiteY14" fmla="*/ 225412 h 850406"/>
                  <a:gd name="connsiteX15" fmla="*/ 1029360 w 1097931"/>
                  <a:gd name="connsiteY15" fmla="*/ 139687 h 850406"/>
                  <a:gd name="connsiteX16" fmla="*/ 1096035 w 1097931"/>
                  <a:gd name="connsiteY16" fmla="*/ 15862 h 850406"/>
                  <a:gd name="connsiteX0" fmla="*/ 1096035 w 1097931"/>
                  <a:gd name="connsiteY0" fmla="*/ 15862 h 847359"/>
                  <a:gd name="connsiteX1" fmla="*/ 1076985 w 1097931"/>
                  <a:gd name="connsiteY1" fmla="*/ 530212 h 847359"/>
                  <a:gd name="connsiteX2" fmla="*/ 1048410 w 1097931"/>
                  <a:gd name="connsiteY2" fmla="*/ 825487 h 847359"/>
                  <a:gd name="connsiteX3" fmla="*/ 876960 w 1097931"/>
                  <a:gd name="connsiteY3" fmla="*/ 815962 h 847359"/>
                  <a:gd name="connsiteX4" fmla="*/ 734085 w 1097931"/>
                  <a:gd name="connsiteY4" fmla="*/ 835012 h 847359"/>
                  <a:gd name="connsiteX5" fmla="*/ 610260 w 1097931"/>
                  <a:gd name="connsiteY5" fmla="*/ 844537 h 847359"/>
                  <a:gd name="connsiteX6" fmla="*/ 438810 w 1097931"/>
                  <a:gd name="connsiteY6" fmla="*/ 844537 h 847359"/>
                  <a:gd name="connsiteX7" fmla="*/ 276885 w 1097931"/>
                  <a:gd name="connsiteY7" fmla="*/ 844537 h 847359"/>
                  <a:gd name="connsiteX8" fmla="*/ 29235 w 1097931"/>
                  <a:gd name="connsiteY8" fmla="*/ 844537 h 847359"/>
                  <a:gd name="connsiteX9" fmla="*/ 38760 w 1097931"/>
                  <a:gd name="connsiteY9" fmla="*/ 806437 h 847359"/>
                  <a:gd name="connsiteX10" fmla="*/ 334035 w 1097931"/>
                  <a:gd name="connsiteY10" fmla="*/ 787387 h 847359"/>
                  <a:gd name="connsiteX11" fmla="*/ 572160 w 1097931"/>
                  <a:gd name="connsiteY11" fmla="*/ 730237 h 847359"/>
                  <a:gd name="connsiteX12" fmla="*/ 762660 w 1097931"/>
                  <a:gd name="connsiteY12" fmla="*/ 625462 h 847359"/>
                  <a:gd name="connsiteX13" fmla="*/ 867435 w 1097931"/>
                  <a:gd name="connsiteY13" fmla="*/ 434962 h 847359"/>
                  <a:gd name="connsiteX14" fmla="*/ 981735 w 1097931"/>
                  <a:gd name="connsiteY14" fmla="*/ 225412 h 847359"/>
                  <a:gd name="connsiteX15" fmla="*/ 1029360 w 1097931"/>
                  <a:gd name="connsiteY15" fmla="*/ 139687 h 847359"/>
                  <a:gd name="connsiteX16" fmla="*/ 1096035 w 1097931"/>
                  <a:gd name="connsiteY16" fmla="*/ 15862 h 847359"/>
                  <a:gd name="connsiteX0" fmla="*/ 1096035 w 1097931"/>
                  <a:gd name="connsiteY0" fmla="*/ 15862 h 850406"/>
                  <a:gd name="connsiteX1" fmla="*/ 1076985 w 1097931"/>
                  <a:gd name="connsiteY1" fmla="*/ 530212 h 850406"/>
                  <a:gd name="connsiteX2" fmla="*/ 1048410 w 1097931"/>
                  <a:gd name="connsiteY2" fmla="*/ 825487 h 850406"/>
                  <a:gd name="connsiteX3" fmla="*/ 876960 w 1097931"/>
                  <a:gd name="connsiteY3" fmla="*/ 835012 h 850406"/>
                  <a:gd name="connsiteX4" fmla="*/ 734085 w 1097931"/>
                  <a:gd name="connsiteY4" fmla="*/ 835012 h 850406"/>
                  <a:gd name="connsiteX5" fmla="*/ 610260 w 1097931"/>
                  <a:gd name="connsiteY5" fmla="*/ 844537 h 850406"/>
                  <a:gd name="connsiteX6" fmla="*/ 438810 w 1097931"/>
                  <a:gd name="connsiteY6" fmla="*/ 844537 h 850406"/>
                  <a:gd name="connsiteX7" fmla="*/ 276885 w 1097931"/>
                  <a:gd name="connsiteY7" fmla="*/ 844537 h 850406"/>
                  <a:gd name="connsiteX8" fmla="*/ 29235 w 1097931"/>
                  <a:gd name="connsiteY8" fmla="*/ 844537 h 850406"/>
                  <a:gd name="connsiteX9" fmla="*/ 38760 w 1097931"/>
                  <a:gd name="connsiteY9" fmla="*/ 806437 h 850406"/>
                  <a:gd name="connsiteX10" fmla="*/ 334035 w 1097931"/>
                  <a:gd name="connsiteY10" fmla="*/ 787387 h 850406"/>
                  <a:gd name="connsiteX11" fmla="*/ 572160 w 1097931"/>
                  <a:gd name="connsiteY11" fmla="*/ 730237 h 850406"/>
                  <a:gd name="connsiteX12" fmla="*/ 762660 w 1097931"/>
                  <a:gd name="connsiteY12" fmla="*/ 625462 h 850406"/>
                  <a:gd name="connsiteX13" fmla="*/ 867435 w 1097931"/>
                  <a:gd name="connsiteY13" fmla="*/ 434962 h 850406"/>
                  <a:gd name="connsiteX14" fmla="*/ 981735 w 1097931"/>
                  <a:gd name="connsiteY14" fmla="*/ 225412 h 850406"/>
                  <a:gd name="connsiteX15" fmla="*/ 1029360 w 1097931"/>
                  <a:gd name="connsiteY15" fmla="*/ 139687 h 850406"/>
                  <a:gd name="connsiteX16" fmla="*/ 1096035 w 1097931"/>
                  <a:gd name="connsiteY16" fmla="*/ 15862 h 850406"/>
                  <a:gd name="connsiteX0" fmla="*/ 1096035 w 1097931"/>
                  <a:gd name="connsiteY0" fmla="*/ 15862 h 850406"/>
                  <a:gd name="connsiteX1" fmla="*/ 1076985 w 1097931"/>
                  <a:gd name="connsiteY1" fmla="*/ 530212 h 850406"/>
                  <a:gd name="connsiteX2" fmla="*/ 1048410 w 1097931"/>
                  <a:gd name="connsiteY2" fmla="*/ 825487 h 850406"/>
                  <a:gd name="connsiteX3" fmla="*/ 876960 w 1097931"/>
                  <a:gd name="connsiteY3" fmla="*/ 835012 h 850406"/>
                  <a:gd name="connsiteX4" fmla="*/ 734085 w 1097931"/>
                  <a:gd name="connsiteY4" fmla="*/ 835012 h 850406"/>
                  <a:gd name="connsiteX5" fmla="*/ 610260 w 1097931"/>
                  <a:gd name="connsiteY5" fmla="*/ 844537 h 850406"/>
                  <a:gd name="connsiteX6" fmla="*/ 438810 w 1097931"/>
                  <a:gd name="connsiteY6" fmla="*/ 844537 h 850406"/>
                  <a:gd name="connsiteX7" fmla="*/ 276885 w 1097931"/>
                  <a:gd name="connsiteY7" fmla="*/ 844537 h 850406"/>
                  <a:gd name="connsiteX8" fmla="*/ 29235 w 1097931"/>
                  <a:gd name="connsiteY8" fmla="*/ 844537 h 850406"/>
                  <a:gd name="connsiteX9" fmla="*/ 38760 w 1097931"/>
                  <a:gd name="connsiteY9" fmla="*/ 806437 h 850406"/>
                  <a:gd name="connsiteX10" fmla="*/ 334035 w 1097931"/>
                  <a:gd name="connsiteY10" fmla="*/ 787387 h 850406"/>
                  <a:gd name="connsiteX11" fmla="*/ 572160 w 1097931"/>
                  <a:gd name="connsiteY11" fmla="*/ 730237 h 850406"/>
                  <a:gd name="connsiteX12" fmla="*/ 743610 w 1097931"/>
                  <a:gd name="connsiteY12" fmla="*/ 606412 h 850406"/>
                  <a:gd name="connsiteX13" fmla="*/ 867435 w 1097931"/>
                  <a:gd name="connsiteY13" fmla="*/ 434962 h 850406"/>
                  <a:gd name="connsiteX14" fmla="*/ 981735 w 1097931"/>
                  <a:gd name="connsiteY14" fmla="*/ 225412 h 850406"/>
                  <a:gd name="connsiteX15" fmla="*/ 1029360 w 1097931"/>
                  <a:gd name="connsiteY15" fmla="*/ 139687 h 850406"/>
                  <a:gd name="connsiteX16" fmla="*/ 1096035 w 1097931"/>
                  <a:gd name="connsiteY16" fmla="*/ 15862 h 850406"/>
                  <a:gd name="connsiteX0" fmla="*/ 1096035 w 1097931"/>
                  <a:gd name="connsiteY0" fmla="*/ 15862 h 849993"/>
                  <a:gd name="connsiteX1" fmla="*/ 1076985 w 1097931"/>
                  <a:gd name="connsiteY1" fmla="*/ 530212 h 849993"/>
                  <a:gd name="connsiteX2" fmla="*/ 1048410 w 1097931"/>
                  <a:gd name="connsiteY2" fmla="*/ 825487 h 849993"/>
                  <a:gd name="connsiteX3" fmla="*/ 876960 w 1097931"/>
                  <a:gd name="connsiteY3" fmla="*/ 835012 h 849993"/>
                  <a:gd name="connsiteX4" fmla="*/ 724560 w 1097931"/>
                  <a:gd name="connsiteY4" fmla="*/ 844537 h 849993"/>
                  <a:gd name="connsiteX5" fmla="*/ 610260 w 1097931"/>
                  <a:gd name="connsiteY5" fmla="*/ 844537 h 849993"/>
                  <a:gd name="connsiteX6" fmla="*/ 438810 w 1097931"/>
                  <a:gd name="connsiteY6" fmla="*/ 844537 h 849993"/>
                  <a:gd name="connsiteX7" fmla="*/ 276885 w 1097931"/>
                  <a:gd name="connsiteY7" fmla="*/ 844537 h 849993"/>
                  <a:gd name="connsiteX8" fmla="*/ 29235 w 1097931"/>
                  <a:gd name="connsiteY8" fmla="*/ 844537 h 849993"/>
                  <a:gd name="connsiteX9" fmla="*/ 38760 w 1097931"/>
                  <a:gd name="connsiteY9" fmla="*/ 806437 h 849993"/>
                  <a:gd name="connsiteX10" fmla="*/ 334035 w 1097931"/>
                  <a:gd name="connsiteY10" fmla="*/ 787387 h 849993"/>
                  <a:gd name="connsiteX11" fmla="*/ 572160 w 1097931"/>
                  <a:gd name="connsiteY11" fmla="*/ 730237 h 849993"/>
                  <a:gd name="connsiteX12" fmla="*/ 743610 w 1097931"/>
                  <a:gd name="connsiteY12" fmla="*/ 606412 h 849993"/>
                  <a:gd name="connsiteX13" fmla="*/ 867435 w 1097931"/>
                  <a:gd name="connsiteY13" fmla="*/ 434962 h 849993"/>
                  <a:gd name="connsiteX14" fmla="*/ 981735 w 1097931"/>
                  <a:gd name="connsiteY14" fmla="*/ 225412 h 849993"/>
                  <a:gd name="connsiteX15" fmla="*/ 1029360 w 1097931"/>
                  <a:gd name="connsiteY15" fmla="*/ 139687 h 849993"/>
                  <a:gd name="connsiteX16" fmla="*/ 1096035 w 1097931"/>
                  <a:gd name="connsiteY16" fmla="*/ 15862 h 849993"/>
                  <a:gd name="connsiteX0" fmla="*/ 1096035 w 1097931"/>
                  <a:gd name="connsiteY0" fmla="*/ 15862 h 853979"/>
                  <a:gd name="connsiteX1" fmla="*/ 1076985 w 1097931"/>
                  <a:gd name="connsiteY1" fmla="*/ 530212 h 853979"/>
                  <a:gd name="connsiteX2" fmla="*/ 1048410 w 1097931"/>
                  <a:gd name="connsiteY2" fmla="*/ 825487 h 853979"/>
                  <a:gd name="connsiteX3" fmla="*/ 876960 w 1097931"/>
                  <a:gd name="connsiteY3" fmla="*/ 844537 h 853979"/>
                  <a:gd name="connsiteX4" fmla="*/ 724560 w 1097931"/>
                  <a:gd name="connsiteY4" fmla="*/ 844537 h 853979"/>
                  <a:gd name="connsiteX5" fmla="*/ 610260 w 1097931"/>
                  <a:gd name="connsiteY5" fmla="*/ 844537 h 853979"/>
                  <a:gd name="connsiteX6" fmla="*/ 438810 w 1097931"/>
                  <a:gd name="connsiteY6" fmla="*/ 844537 h 853979"/>
                  <a:gd name="connsiteX7" fmla="*/ 276885 w 1097931"/>
                  <a:gd name="connsiteY7" fmla="*/ 844537 h 853979"/>
                  <a:gd name="connsiteX8" fmla="*/ 29235 w 1097931"/>
                  <a:gd name="connsiteY8" fmla="*/ 844537 h 853979"/>
                  <a:gd name="connsiteX9" fmla="*/ 38760 w 1097931"/>
                  <a:gd name="connsiteY9" fmla="*/ 806437 h 853979"/>
                  <a:gd name="connsiteX10" fmla="*/ 334035 w 1097931"/>
                  <a:gd name="connsiteY10" fmla="*/ 787387 h 853979"/>
                  <a:gd name="connsiteX11" fmla="*/ 572160 w 1097931"/>
                  <a:gd name="connsiteY11" fmla="*/ 730237 h 853979"/>
                  <a:gd name="connsiteX12" fmla="*/ 743610 w 1097931"/>
                  <a:gd name="connsiteY12" fmla="*/ 606412 h 853979"/>
                  <a:gd name="connsiteX13" fmla="*/ 867435 w 1097931"/>
                  <a:gd name="connsiteY13" fmla="*/ 434962 h 853979"/>
                  <a:gd name="connsiteX14" fmla="*/ 981735 w 1097931"/>
                  <a:gd name="connsiteY14" fmla="*/ 225412 h 853979"/>
                  <a:gd name="connsiteX15" fmla="*/ 1029360 w 1097931"/>
                  <a:gd name="connsiteY15" fmla="*/ 139687 h 853979"/>
                  <a:gd name="connsiteX16" fmla="*/ 1096035 w 1097931"/>
                  <a:gd name="connsiteY16" fmla="*/ 15862 h 853979"/>
                  <a:gd name="connsiteX0" fmla="*/ 1096035 w 1097731"/>
                  <a:gd name="connsiteY0" fmla="*/ 15862 h 848109"/>
                  <a:gd name="connsiteX1" fmla="*/ 1076985 w 1097731"/>
                  <a:gd name="connsiteY1" fmla="*/ 530212 h 848109"/>
                  <a:gd name="connsiteX2" fmla="*/ 1067460 w 1097731"/>
                  <a:gd name="connsiteY2" fmla="*/ 815962 h 848109"/>
                  <a:gd name="connsiteX3" fmla="*/ 876960 w 1097731"/>
                  <a:gd name="connsiteY3" fmla="*/ 844537 h 848109"/>
                  <a:gd name="connsiteX4" fmla="*/ 724560 w 1097731"/>
                  <a:gd name="connsiteY4" fmla="*/ 844537 h 848109"/>
                  <a:gd name="connsiteX5" fmla="*/ 610260 w 1097731"/>
                  <a:gd name="connsiteY5" fmla="*/ 844537 h 848109"/>
                  <a:gd name="connsiteX6" fmla="*/ 438810 w 1097731"/>
                  <a:gd name="connsiteY6" fmla="*/ 844537 h 848109"/>
                  <a:gd name="connsiteX7" fmla="*/ 276885 w 1097731"/>
                  <a:gd name="connsiteY7" fmla="*/ 844537 h 848109"/>
                  <a:gd name="connsiteX8" fmla="*/ 29235 w 1097731"/>
                  <a:gd name="connsiteY8" fmla="*/ 844537 h 848109"/>
                  <a:gd name="connsiteX9" fmla="*/ 38760 w 1097731"/>
                  <a:gd name="connsiteY9" fmla="*/ 806437 h 848109"/>
                  <a:gd name="connsiteX10" fmla="*/ 334035 w 1097731"/>
                  <a:gd name="connsiteY10" fmla="*/ 787387 h 848109"/>
                  <a:gd name="connsiteX11" fmla="*/ 572160 w 1097731"/>
                  <a:gd name="connsiteY11" fmla="*/ 730237 h 848109"/>
                  <a:gd name="connsiteX12" fmla="*/ 743610 w 1097731"/>
                  <a:gd name="connsiteY12" fmla="*/ 606412 h 848109"/>
                  <a:gd name="connsiteX13" fmla="*/ 867435 w 1097731"/>
                  <a:gd name="connsiteY13" fmla="*/ 434962 h 848109"/>
                  <a:gd name="connsiteX14" fmla="*/ 981735 w 1097731"/>
                  <a:gd name="connsiteY14" fmla="*/ 225412 h 848109"/>
                  <a:gd name="connsiteX15" fmla="*/ 1029360 w 1097731"/>
                  <a:gd name="connsiteY15" fmla="*/ 139687 h 848109"/>
                  <a:gd name="connsiteX16" fmla="*/ 1096035 w 1097731"/>
                  <a:gd name="connsiteY16" fmla="*/ 15862 h 848109"/>
                  <a:gd name="connsiteX0" fmla="*/ 1096035 w 1097731"/>
                  <a:gd name="connsiteY0" fmla="*/ 13246 h 893118"/>
                  <a:gd name="connsiteX1" fmla="*/ 1076985 w 1097731"/>
                  <a:gd name="connsiteY1" fmla="*/ 575221 h 893118"/>
                  <a:gd name="connsiteX2" fmla="*/ 1067460 w 1097731"/>
                  <a:gd name="connsiteY2" fmla="*/ 860971 h 893118"/>
                  <a:gd name="connsiteX3" fmla="*/ 876960 w 1097731"/>
                  <a:gd name="connsiteY3" fmla="*/ 889546 h 893118"/>
                  <a:gd name="connsiteX4" fmla="*/ 724560 w 1097731"/>
                  <a:gd name="connsiteY4" fmla="*/ 889546 h 893118"/>
                  <a:gd name="connsiteX5" fmla="*/ 610260 w 1097731"/>
                  <a:gd name="connsiteY5" fmla="*/ 889546 h 893118"/>
                  <a:gd name="connsiteX6" fmla="*/ 438810 w 1097731"/>
                  <a:gd name="connsiteY6" fmla="*/ 889546 h 893118"/>
                  <a:gd name="connsiteX7" fmla="*/ 276885 w 1097731"/>
                  <a:gd name="connsiteY7" fmla="*/ 889546 h 893118"/>
                  <a:gd name="connsiteX8" fmla="*/ 29235 w 1097731"/>
                  <a:gd name="connsiteY8" fmla="*/ 889546 h 893118"/>
                  <a:gd name="connsiteX9" fmla="*/ 38760 w 1097731"/>
                  <a:gd name="connsiteY9" fmla="*/ 851446 h 893118"/>
                  <a:gd name="connsiteX10" fmla="*/ 334035 w 1097731"/>
                  <a:gd name="connsiteY10" fmla="*/ 832396 h 893118"/>
                  <a:gd name="connsiteX11" fmla="*/ 572160 w 1097731"/>
                  <a:gd name="connsiteY11" fmla="*/ 775246 h 893118"/>
                  <a:gd name="connsiteX12" fmla="*/ 743610 w 1097731"/>
                  <a:gd name="connsiteY12" fmla="*/ 651421 h 893118"/>
                  <a:gd name="connsiteX13" fmla="*/ 867435 w 1097731"/>
                  <a:gd name="connsiteY13" fmla="*/ 479971 h 893118"/>
                  <a:gd name="connsiteX14" fmla="*/ 981735 w 1097731"/>
                  <a:gd name="connsiteY14" fmla="*/ 270421 h 893118"/>
                  <a:gd name="connsiteX15" fmla="*/ 1029360 w 1097731"/>
                  <a:gd name="connsiteY15" fmla="*/ 184696 h 893118"/>
                  <a:gd name="connsiteX16" fmla="*/ 1096035 w 1097731"/>
                  <a:gd name="connsiteY16" fmla="*/ 13246 h 893118"/>
                  <a:gd name="connsiteX0" fmla="*/ 1096035 w 1098940"/>
                  <a:gd name="connsiteY0" fmla="*/ 13246 h 893118"/>
                  <a:gd name="connsiteX1" fmla="*/ 1076985 w 1098940"/>
                  <a:gd name="connsiteY1" fmla="*/ 575221 h 893118"/>
                  <a:gd name="connsiteX2" fmla="*/ 1086510 w 1098940"/>
                  <a:gd name="connsiteY2" fmla="*/ 860971 h 893118"/>
                  <a:gd name="connsiteX3" fmla="*/ 876960 w 1098940"/>
                  <a:gd name="connsiteY3" fmla="*/ 889546 h 893118"/>
                  <a:gd name="connsiteX4" fmla="*/ 724560 w 1098940"/>
                  <a:gd name="connsiteY4" fmla="*/ 889546 h 893118"/>
                  <a:gd name="connsiteX5" fmla="*/ 610260 w 1098940"/>
                  <a:gd name="connsiteY5" fmla="*/ 889546 h 893118"/>
                  <a:gd name="connsiteX6" fmla="*/ 438810 w 1098940"/>
                  <a:gd name="connsiteY6" fmla="*/ 889546 h 893118"/>
                  <a:gd name="connsiteX7" fmla="*/ 276885 w 1098940"/>
                  <a:gd name="connsiteY7" fmla="*/ 889546 h 893118"/>
                  <a:gd name="connsiteX8" fmla="*/ 29235 w 1098940"/>
                  <a:gd name="connsiteY8" fmla="*/ 889546 h 893118"/>
                  <a:gd name="connsiteX9" fmla="*/ 38760 w 1098940"/>
                  <a:gd name="connsiteY9" fmla="*/ 851446 h 893118"/>
                  <a:gd name="connsiteX10" fmla="*/ 334035 w 1098940"/>
                  <a:gd name="connsiteY10" fmla="*/ 832396 h 893118"/>
                  <a:gd name="connsiteX11" fmla="*/ 572160 w 1098940"/>
                  <a:gd name="connsiteY11" fmla="*/ 775246 h 893118"/>
                  <a:gd name="connsiteX12" fmla="*/ 743610 w 1098940"/>
                  <a:gd name="connsiteY12" fmla="*/ 651421 h 893118"/>
                  <a:gd name="connsiteX13" fmla="*/ 867435 w 1098940"/>
                  <a:gd name="connsiteY13" fmla="*/ 479971 h 893118"/>
                  <a:gd name="connsiteX14" fmla="*/ 981735 w 1098940"/>
                  <a:gd name="connsiteY14" fmla="*/ 270421 h 893118"/>
                  <a:gd name="connsiteX15" fmla="*/ 1029360 w 1098940"/>
                  <a:gd name="connsiteY15" fmla="*/ 184696 h 893118"/>
                  <a:gd name="connsiteX16" fmla="*/ 1096035 w 1098940"/>
                  <a:gd name="connsiteY16" fmla="*/ 13246 h 893118"/>
                  <a:gd name="connsiteX0" fmla="*/ 1096035 w 1097931"/>
                  <a:gd name="connsiteY0" fmla="*/ 13246 h 893117"/>
                  <a:gd name="connsiteX1" fmla="*/ 1076985 w 1097931"/>
                  <a:gd name="connsiteY1" fmla="*/ 575221 h 893117"/>
                  <a:gd name="connsiteX2" fmla="*/ 1048410 w 1097931"/>
                  <a:gd name="connsiteY2" fmla="*/ 860971 h 893117"/>
                  <a:gd name="connsiteX3" fmla="*/ 876960 w 1097931"/>
                  <a:gd name="connsiteY3" fmla="*/ 889546 h 893117"/>
                  <a:gd name="connsiteX4" fmla="*/ 724560 w 1097931"/>
                  <a:gd name="connsiteY4" fmla="*/ 889546 h 893117"/>
                  <a:gd name="connsiteX5" fmla="*/ 610260 w 1097931"/>
                  <a:gd name="connsiteY5" fmla="*/ 889546 h 893117"/>
                  <a:gd name="connsiteX6" fmla="*/ 438810 w 1097931"/>
                  <a:gd name="connsiteY6" fmla="*/ 889546 h 893117"/>
                  <a:gd name="connsiteX7" fmla="*/ 276885 w 1097931"/>
                  <a:gd name="connsiteY7" fmla="*/ 889546 h 893117"/>
                  <a:gd name="connsiteX8" fmla="*/ 29235 w 1097931"/>
                  <a:gd name="connsiteY8" fmla="*/ 889546 h 893117"/>
                  <a:gd name="connsiteX9" fmla="*/ 38760 w 1097931"/>
                  <a:gd name="connsiteY9" fmla="*/ 851446 h 893117"/>
                  <a:gd name="connsiteX10" fmla="*/ 334035 w 1097931"/>
                  <a:gd name="connsiteY10" fmla="*/ 832396 h 893117"/>
                  <a:gd name="connsiteX11" fmla="*/ 572160 w 1097931"/>
                  <a:gd name="connsiteY11" fmla="*/ 775246 h 893117"/>
                  <a:gd name="connsiteX12" fmla="*/ 743610 w 1097931"/>
                  <a:gd name="connsiteY12" fmla="*/ 651421 h 893117"/>
                  <a:gd name="connsiteX13" fmla="*/ 867435 w 1097931"/>
                  <a:gd name="connsiteY13" fmla="*/ 479971 h 893117"/>
                  <a:gd name="connsiteX14" fmla="*/ 981735 w 1097931"/>
                  <a:gd name="connsiteY14" fmla="*/ 270421 h 893117"/>
                  <a:gd name="connsiteX15" fmla="*/ 1029360 w 1097931"/>
                  <a:gd name="connsiteY15" fmla="*/ 184696 h 893117"/>
                  <a:gd name="connsiteX16" fmla="*/ 1096035 w 1097931"/>
                  <a:gd name="connsiteY16" fmla="*/ 13246 h 893117"/>
                  <a:gd name="connsiteX0" fmla="*/ 1096035 w 1097645"/>
                  <a:gd name="connsiteY0" fmla="*/ 13246 h 893118"/>
                  <a:gd name="connsiteX1" fmla="*/ 1076985 w 1097645"/>
                  <a:gd name="connsiteY1" fmla="*/ 575221 h 893118"/>
                  <a:gd name="connsiteX2" fmla="*/ 1076985 w 1097645"/>
                  <a:gd name="connsiteY2" fmla="*/ 860971 h 893118"/>
                  <a:gd name="connsiteX3" fmla="*/ 876960 w 1097645"/>
                  <a:gd name="connsiteY3" fmla="*/ 889546 h 893118"/>
                  <a:gd name="connsiteX4" fmla="*/ 724560 w 1097645"/>
                  <a:gd name="connsiteY4" fmla="*/ 889546 h 893118"/>
                  <a:gd name="connsiteX5" fmla="*/ 610260 w 1097645"/>
                  <a:gd name="connsiteY5" fmla="*/ 889546 h 893118"/>
                  <a:gd name="connsiteX6" fmla="*/ 438810 w 1097645"/>
                  <a:gd name="connsiteY6" fmla="*/ 889546 h 893118"/>
                  <a:gd name="connsiteX7" fmla="*/ 276885 w 1097645"/>
                  <a:gd name="connsiteY7" fmla="*/ 889546 h 893118"/>
                  <a:gd name="connsiteX8" fmla="*/ 29235 w 1097645"/>
                  <a:gd name="connsiteY8" fmla="*/ 889546 h 893118"/>
                  <a:gd name="connsiteX9" fmla="*/ 38760 w 1097645"/>
                  <a:gd name="connsiteY9" fmla="*/ 851446 h 893118"/>
                  <a:gd name="connsiteX10" fmla="*/ 334035 w 1097645"/>
                  <a:gd name="connsiteY10" fmla="*/ 832396 h 893118"/>
                  <a:gd name="connsiteX11" fmla="*/ 572160 w 1097645"/>
                  <a:gd name="connsiteY11" fmla="*/ 775246 h 893118"/>
                  <a:gd name="connsiteX12" fmla="*/ 743610 w 1097645"/>
                  <a:gd name="connsiteY12" fmla="*/ 651421 h 893118"/>
                  <a:gd name="connsiteX13" fmla="*/ 867435 w 1097645"/>
                  <a:gd name="connsiteY13" fmla="*/ 479971 h 893118"/>
                  <a:gd name="connsiteX14" fmla="*/ 981735 w 1097645"/>
                  <a:gd name="connsiteY14" fmla="*/ 270421 h 893118"/>
                  <a:gd name="connsiteX15" fmla="*/ 1029360 w 1097645"/>
                  <a:gd name="connsiteY15" fmla="*/ 184696 h 893118"/>
                  <a:gd name="connsiteX16" fmla="*/ 1096035 w 1097645"/>
                  <a:gd name="connsiteY16" fmla="*/ 13246 h 893118"/>
                  <a:gd name="connsiteX0" fmla="*/ 1096035 w 1097931"/>
                  <a:gd name="connsiteY0" fmla="*/ 13246 h 893117"/>
                  <a:gd name="connsiteX1" fmla="*/ 1076985 w 1097931"/>
                  <a:gd name="connsiteY1" fmla="*/ 575221 h 893117"/>
                  <a:gd name="connsiteX2" fmla="*/ 1048410 w 1097931"/>
                  <a:gd name="connsiteY2" fmla="*/ 860971 h 893117"/>
                  <a:gd name="connsiteX3" fmla="*/ 876960 w 1097931"/>
                  <a:gd name="connsiteY3" fmla="*/ 889546 h 893117"/>
                  <a:gd name="connsiteX4" fmla="*/ 724560 w 1097931"/>
                  <a:gd name="connsiteY4" fmla="*/ 889546 h 893117"/>
                  <a:gd name="connsiteX5" fmla="*/ 610260 w 1097931"/>
                  <a:gd name="connsiteY5" fmla="*/ 889546 h 893117"/>
                  <a:gd name="connsiteX6" fmla="*/ 438810 w 1097931"/>
                  <a:gd name="connsiteY6" fmla="*/ 889546 h 893117"/>
                  <a:gd name="connsiteX7" fmla="*/ 276885 w 1097931"/>
                  <a:gd name="connsiteY7" fmla="*/ 889546 h 893117"/>
                  <a:gd name="connsiteX8" fmla="*/ 29235 w 1097931"/>
                  <a:gd name="connsiteY8" fmla="*/ 889546 h 893117"/>
                  <a:gd name="connsiteX9" fmla="*/ 38760 w 1097931"/>
                  <a:gd name="connsiteY9" fmla="*/ 851446 h 893117"/>
                  <a:gd name="connsiteX10" fmla="*/ 334035 w 1097931"/>
                  <a:gd name="connsiteY10" fmla="*/ 832396 h 893117"/>
                  <a:gd name="connsiteX11" fmla="*/ 572160 w 1097931"/>
                  <a:gd name="connsiteY11" fmla="*/ 775246 h 893117"/>
                  <a:gd name="connsiteX12" fmla="*/ 743610 w 1097931"/>
                  <a:gd name="connsiteY12" fmla="*/ 651421 h 893117"/>
                  <a:gd name="connsiteX13" fmla="*/ 867435 w 1097931"/>
                  <a:gd name="connsiteY13" fmla="*/ 479971 h 893117"/>
                  <a:gd name="connsiteX14" fmla="*/ 981735 w 1097931"/>
                  <a:gd name="connsiteY14" fmla="*/ 270421 h 893117"/>
                  <a:gd name="connsiteX15" fmla="*/ 1029360 w 1097931"/>
                  <a:gd name="connsiteY15" fmla="*/ 184696 h 893117"/>
                  <a:gd name="connsiteX16" fmla="*/ 1096035 w 1097931"/>
                  <a:gd name="connsiteY16" fmla="*/ 13246 h 893117"/>
                  <a:gd name="connsiteX0" fmla="*/ 1096035 w 1097645"/>
                  <a:gd name="connsiteY0" fmla="*/ 13246 h 893118"/>
                  <a:gd name="connsiteX1" fmla="*/ 1076985 w 1097645"/>
                  <a:gd name="connsiteY1" fmla="*/ 575221 h 893118"/>
                  <a:gd name="connsiteX2" fmla="*/ 1076985 w 1097645"/>
                  <a:gd name="connsiteY2" fmla="*/ 860971 h 893118"/>
                  <a:gd name="connsiteX3" fmla="*/ 876960 w 1097645"/>
                  <a:gd name="connsiteY3" fmla="*/ 889546 h 893118"/>
                  <a:gd name="connsiteX4" fmla="*/ 724560 w 1097645"/>
                  <a:gd name="connsiteY4" fmla="*/ 889546 h 893118"/>
                  <a:gd name="connsiteX5" fmla="*/ 610260 w 1097645"/>
                  <a:gd name="connsiteY5" fmla="*/ 889546 h 893118"/>
                  <a:gd name="connsiteX6" fmla="*/ 438810 w 1097645"/>
                  <a:gd name="connsiteY6" fmla="*/ 889546 h 893118"/>
                  <a:gd name="connsiteX7" fmla="*/ 276885 w 1097645"/>
                  <a:gd name="connsiteY7" fmla="*/ 889546 h 893118"/>
                  <a:gd name="connsiteX8" fmla="*/ 29235 w 1097645"/>
                  <a:gd name="connsiteY8" fmla="*/ 889546 h 893118"/>
                  <a:gd name="connsiteX9" fmla="*/ 38760 w 1097645"/>
                  <a:gd name="connsiteY9" fmla="*/ 851446 h 893118"/>
                  <a:gd name="connsiteX10" fmla="*/ 334035 w 1097645"/>
                  <a:gd name="connsiteY10" fmla="*/ 832396 h 893118"/>
                  <a:gd name="connsiteX11" fmla="*/ 572160 w 1097645"/>
                  <a:gd name="connsiteY11" fmla="*/ 775246 h 893118"/>
                  <a:gd name="connsiteX12" fmla="*/ 743610 w 1097645"/>
                  <a:gd name="connsiteY12" fmla="*/ 651421 h 893118"/>
                  <a:gd name="connsiteX13" fmla="*/ 867435 w 1097645"/>
                  <a:gd name="connsiteY13" fmla="*/ 479971 h 893118"/>
                  <a:gd name="connsiteX14" fmla="*/ 981735 w 1097645"/>
                  <a:gd name="connsiteY14" fmla="*/ 270421 h 893118"/>
                  <a:gd name="connsiteX15" fmla="*/ 1029360 w 1097645"/>
                  <a:gd name="connsiteY15" fmla="*/ 184696 h 893118"/>
                  <a:gd name="connsiteX16" fmla="*/ 1096035 w 1097645"/>
                  <a:gd name="connsiteY16" fmla="*/ 13246 h 893118"/>
                  <a:gd name="connsiteX0" fmla="*/ 1096035 w 1101757"/>
                  <a:gd name="connsiteY0" fmla="*/ 14249 h 893371"/>
                  <a:gd name="connsiteX1" fmla="*/ 1096035 w 1101757"/>
                  <a:gd name="connsiteY1" fmla="*/ 595274 h 893371"/>
                  <a:gd name="connsiteX2" fmla="*/ 1076985 w 1101757"/>
                  <a:gd name="connsiteY2" fmla="*/ 861974 h 893371"/>
                  <a:gd name="connsiteX3" fmla="*/ 876960 w 1101757"/>
                  <a:gd name="connsiteY3" fmla="*/ 890549 h 893371"/>
                  <a:gd name="connsiteX4" fmla="*/ 724560 w 1101757"/>
                  <a:gd name="connsiteY4" fmla="*/ 890549 h 893371"/>
                  <a:gd name="connsiteX5" fmla="*/ 610260 w 1101757"/>
                  <a:gd name="connsiteY5" fmla="*/ 890549 h 893371"/>
                  <a:gd name="connsiteX6" fmla="*/ 438810 w 1101757"/>
                  <a:gd name="connsiteY6" fmla="*/ 890549 h 893371"/>
                  <a:gd name="connsiteX7" fmla="*/ 276885 w 1101757"/>
                  <a:gd name="connsiteY7" fmla="*/ 890549 h 893371"/>
                  <a:gd name="connsiteX8" fmla="*/ 29235 w 1101757"/>
                  <a:gd name="connsiteY8" fmla="*/ 890549 h 893371"/>
                  <a:gd name="connsiteX9" fmla="*/ 38760 w 1101757"/>
                  <a:gd name="connsiteY9" fmla="*/ 852449 h 893371"/>
                  <a:gd name="connsiteX10" fmla="*/ 334035 w 1101757"/>
                  <a:gd name="connsiteY10" fmla="*/ 833399 h 893371"/>
                  <a:gd name="connsiteX11" fmla="*/ 572160 w 1101757"/>
                  <a:gd name="connsiteY11" fmla="*/ 776249 h 893371"/>
                  <a:gd name="connsiteX12" fmla="*/ 743610 w 1101757"/>
                  <a:gd name="connsiteY12" fmla="*/ 652424 h 893371"/>
                  <a:gd name="connsiteX13" fmla="*/ 867435 w 1101757"/>
                  <a:gd name="connsiteY13" fmla="*/ 480974 h 893371"/>
                  <a:gd name="connsiteX14" fmla="*/ 981735 w 1101757"/>
                  <a:gd name="connsiteY14" fmla="*/ 271424 h 893371"/>
                  <a:gd name="connsiteX15" fmla="*/ 1029360 w 1101757"/>
                  <a:gd name="connsiteY15" fmla="*/ 185699 h 893371"/>
                  <a:gd name="connsiteX16" fmla="*/ 1096035 w 1101757"/>
                  <a:gd name="connsiteY16" fmla="*/ 14249 h 893371"/>
                  <a:gd name="connsiteX0" fmla="*/ 1096035 w 1101757"/>
                  <a:gd name="connsiteY0" fmla="*/ 14249 h 893371"/>
                  <a:gd name="connsiteX1" fmla="*/ 1096035 w 1101757"/>
                  <a:gd name="connsiteY1" fmla="*/ 595274 h 893371"/>
                  <a:gd name="connsiteX2" fmla="*/ 1076985 w 1101757"/>
                  <a:gd name="connsiteY2" fmla="*/ 861974 h 893371"/>
                  <a:gd name="connsiteX3" fmla="*/ 876960 w 1101757"/>
                  <a:gd name="connsiteY3" fmla="*/ 890549 h 893371"/>
                  <a:gd name="connsiteX4" fmla="*/ 724560 w 1101757"/>
                  <a:gd name="connsiteY4" fmla="*/ 890549 h 893371"/>
                  <a:gd name="connsiteX5" fmla="*/ 610260 w 1101757"/>
                  <a:gd name="connsiteY5" fmla="*/ 890549 h 893371"/>
                  <a:gd name="connsiteX6" fmla="*/ 438810 w 1101757"/>
                  <a:gd name="connsiteY6" fmla="*/ 890549 h 893371"/>
                  <a:gd name="connsiteX7" fmla="*/ 276885 w 1101757"/>
                  <a:gd name="connsiteY7" fmla="*/ 890549 h 893371"/>
                  <a:gd name="connsiteX8" fmla="*/ 29235 w 1101757"/>
                  <a:gd name="connsiteY8" fmla="*/ 890549 h 893371"/>
                  <a:gd name="connsiteX9" fmla="*/ 38760 w 1101757"/>
                  <a:gd name="connsiteY9" fmla="*/ 852449 h 893371"/>
                  <a:gd name="connsiteX10" fmla="*/ 334035 w 1101757"/>
                  <a:gd name="connsiteY10" fmla="*/ 833399 h 893371"/>
                  <a:gd name="connsiteX11" fmla="*/ 572160 w 1101757"/>
                  <a:gd name="connsiteY11" fmla="*/ 776249 h 893371"/>
                  <a:gd name="connsiteX12" fmla="*/ 743610 w 1101757"/>
                  <a:gd name="connsiteY12" fmla="*/ 652424 h 893371"/>
                  <a:gd name="connsiteX13" fmla="*/ 867435 w 1101757"/>
                  <a:gd name="connsiteY13" fmla="*/ 480974 h 893371"/>
                  <a:gd name="connsiteX14" fmla="*/ 972210 w 1101757"/>
                  <a:gd name="connsiteY14" fmla="*/ 271424 h 893371"/>
                  <a:gd name="connsiteX15" fmla="*/ 1029360 w 1101757"/>
                  <a:gd name="connsiteY15" fmla="*/ 185699 h 893371"/>
                  <a:gd name="connsiteX16" fmla="*/ 1096035 w 1101757"/>
                  <a:gd name="connsiteY16" fmla="*/ 14249 h 893371"/>
                  <a:gd name="connsiteX0" fmla="*/ 1096035 w 1103850"/>
                  <a:gd name="connsiteY0" fmla="*/ 15338 h 894460"/>
                  <a:gd name="connsiteX1" fmla="*/ 1096035 w 1103850"/>
                  <a:gd name="connsiteY1" fmla="*/ 596363 h 894460"/>
                  <a:gd name="connsiteX2" fmla="*/ 1076985 w 1103850"/>
                  <a:gd name="connsiteY2" fmla="*/ 863063 h 894460"/>
                  <a:gd name="connsiteX3" fmla="*/ 876960 w 1103850"/>
                  <a:gd name="connsiteY3" fmla="*/ 891638 h 894460"/>
                  <a:gd name="connsiteX4" fmla="*/ 724560 w 1103850"/>
                  <a:gd name="connsiteY4" fmla="*/ 891638 h 894460"/>
                  <a:gd name="connsiteX5" fmla="*/ 610260 w 1103850"/>
                  <a:gd name="connsiteY5" fmla="*/ 891638 h 894460"/>
                  <a:gd name="connsiteX6" fmla="*/ 438810 w 1103850"/>
                  <a:gd name="connsiteY6" fmla="*/ 891638 h 894460"/>
                  <a:gd name="connsiteX7" fmla="*/ 276885 w 1103850"/>
                  <a:gd name="connsiteY7" fmla="*/ 891638 h 894460"/>
                  <a:gd name="connsiteX8" fmla="*/ 29235 w 1103850"/>
                  <a:gd name="connsiteY8" fmla="*/ 891638 h 894460"/>
                  <a:gd name="connsiteX9" fmla="*/ 38760 w 1103850"/>
                  <a:gd name="connsiteY9" fmla="*/ 853538 h 894460"/>
                  <a:gd name="connsiteX10" fmla="*/ 334035 w 1103850"/>
                  <a:gd name="connsiteY10" fmla="*/ 834488 h 894460"/>
                  <a:gd name="connsiteX11" fmla="*/ 572160 w 1103850"/>
                  <a:gd name="connsiteY11" fmla="*/ 777338 h 894460"/>
                  <a:gd name="connsiteX12" fmla="*/ 743610 w 1103850"/>
                  <a:gd name="connsiteY12" fmla="*/ 653513 h 894460"/>
                  <a:gd name="connsiteX13" fmla="*/ 867435 w 1103850"/>
                  <a:gd name="connsiteY13" fmla="*/ 482063 h 894460"/>
                  <a:gd name="connsiteX14" fmla="*/ 972210 w 1103850"/>
                  <a:gd name="connsiteY14" fmla="*/ 272513 h 894460"/>
                  <a:gd name="connsiteX15" fmla="*/ 1000785 w 1103850"/>
                  <a:gd name="connsiteY15" fmla="*/ 177263 h 894460"/>
                  <a:gd name="connsiteX16" fmla="*/ 1096035 w 1103850"/>
                  <a:gd name="connsiteY16" fmla="*/ 15338 h 89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3850" h="894460">
                    <a:moveTo>
                      <a:pt x="1096035" y="15338"/>
                    </a:moveTo>
                    <a:cubicBezTo>
                      <a:pt x="1111910" y="85188"/>
                      <a:pt x="1099210" y="455076"/>
                      <a:pt x="1096035" y="596363"/>
                    </a:cubicBezTo>
                    <a:cubicBezTo>
                      <a:pt x="1092860" y="737650"/>
                      <a:pt x="1113498" y="813851"/>
                      <a:pt x="1076985" y="863063"/>
                    </a:cubicBezTo>
                    <a:cubicBezTo>
                      <a:pt x="1040473" y="912276"/>
                      <a:pt x="935698" y="886876"/>
                      <a:pt x="876960" y="891638"/>
                    </a:cubicBezTo>
                    <a:cubicBezTo>
                      <a:pt x="818223" y="896401"/>
                      <a:pt x="769010" y="891638"/>
                      <a:pt x="724560" y="891638"/>
                    </a:cubicBezTo>
                    <a:lnTo>
                      <a:pt x="610260" y="891638"/>
                    </a:lnTo>
                    <a:lnTo>
                      <a:pt x="438810" y="891638"/>
                    </a:lnTo>
                    <a:lnTo>
                      <a:pt x="276885" y="891638"/>
                    </a:lnTo>
                    <a:cubicBezTo>
                      <a:pt x="208623" y="891638"/>
                      <a:pt x="68922" y="897988"/>
                      <a:pt x="29235" y="891638"/>
                    </a:cubicBezTo>
                    <a:cubicBezTo>
                      <a:pt x="-10452" y="885288"/>
                      <a:pt x="-12040" y="863063"/>
                      <a:pt x="38760" y="853538"/>
                    </a:cubicBezTo>
                    <a:cubicBezTo>
                      <a:pt x="89560" y="844013"/>
                      <a:pt x="245135" y="847188"/>
                      <a:pt x="334035" y="834488"/>
                    </a:cubicBezTo>
                    <a:cubicBezTo>
                      <a:pt x="422935" y="821788"/>
                      <a:pt x="503898" y="807500"/>
                      <a:pt x="572160" y="777338"/>
                    </a:cubicBezTo>
                    <a:cubicBezTo>
                      <a:pt x="640422" y="747176"/>
                      <a:pt x="694398" y="702725"/>
                      <a:pt x="743610" y="653513"/>
                    </a:cubicBezTo>
                    <a:cubicBezTo>
                      <a:pt x="792822" y="604301"/>
                      <a:pt x="829335" y="545563"/>
                      <a:pt x="867435" y="482063"/>
                    </a:cubicBezTo>
                    <a:cubicBezTo>
                      <a:pt x="905535" y="418563"/>
                      <a:pt x="946810" y="324901"/>
                      <a:pt x="972210" y="272513"/>
                    </a:cubicBezTo>
                    <a:cubicBezTo>
                      <a:pt x="997610" y="220126"/>
                      <a:pt x="980148" y="220125"/>
                      <a:pt x="1000785" y="177263"/>
                    </a:cubicBezTo>
                    <a:cubicBezTo>
                      <a:pt x="1021422" y="134401"/>
                      <a:pt x="1080160" y="-54512"/>
                      <a:pt x="1096035" y="1533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xmlns="" id="{7B89DFEC-90BD-4F1E-AE49-18844D6C0229}"/>
                    </a:ext>
                  </a:extLst>
                </p:cNvPr>
                <p:cNvSpPr txBox="1"/>
                <p:nvPr/>
              </p:nvSpPr>
              <p:spPr>
                <a:xfrm>
                  <a:off x="3406449" y="3335704"/>
                  <a:ext cx="295275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35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3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13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AR" sz="1350" dirty="0"/>
                </a:p>
              </p:txBody>
            </p:sp>
          </mc:Choice>
          <mc:Fallback xmlns="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7B89DFEC-90BD-4F1E-AE49-18844D6C02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6449" y="3335704"/>
                  <a:ext cx="295275" cy="400109"/>
                </a:xfrm>
                <a:prstGeom prst="rect">
                  <a:avLst/>
                </a:prstGeom>
                <a:blipFill>
                  <a:blip r:embed="rId5"/>
                  <a:stretch>
                    <a:fillRect r="-18421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xmlns="" id="{8B9685D0-FAAD-4EA8-8E13-08A08EC8E5D0}"/>
              </a:ext>
            </a:extLst>
          </p:cNvPr>
          <p:cNvGrpSpPr/>
          <p:nvPr/>
        </p:nvGrpSpPr>
        <p:grpSpPr>
          <a:xfrm>
            <a:off x="4402990" y="1597996"/>
            <a:ext cx="2952841" cy="1529901"/>
            <a:chOff x="2085974" y="1775335"/>
            <a:chExt cx="3390901" cy="1921867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xmlns="" id="{F0F99BFA-BEEA-4090-85F4-01F9E82D18C2}"/>
                </a:ext>
              </a:extLst>
            </p:cNvPr>
            <p:cNvGrpSpPr/>
            <p:nvPr/>
          </p:nvGrpSpPr>
          <p:grpSpPr>
            <a:xfrm>
              <a:off x="2085974" y="1775335"/>
              <a:ext cx="3390901" cy="1908817"/>
              <a:chOff x="2085974" y="1775335"/>
              <a:chExt cx="3390901" cy="1908817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51" name="Object 5">
                    <a:extLst>
                      <a:ext uri="{FF2B5EF4-FFF2-40B4-BE49-F238E27FC236}">
                        <a16:creationId xmlns:a16="http://schemas.microsoft.com/office/drawing/2014/main" xmlns="" id="{4F6FC715-CCA9-430C-A62F-D9132972A7D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93366530"/>
                      </p:ext>
                    </p:extLst>
                  </p:nvPr>
                </p:nvGraphicFramePr>
                <p:xfrm>
                  <a:off x="2085974" y="1775335"/>
                  <a:ext cx="3390901" cy="190881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</mc:Choice>
            <mc:Fallback xmlns="">
              <p:graphicFrame>
                <p:nvGraphicFramePr>
                  <p:cNvPr id="51" name="Object 5">
                    <a:extLst>
                      <a:ext uri="{FF2B5EF4-FFF2-40B4-BE49-F238E27FC236}">
                        <a16:creationId xmlns:a16="http://schemas.microsoft.com/office/drawing/2014/main" id="{4F6FC715-CCA9-430C-A62F-D9132972A7D3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93366530"/>
                      </p:ext>
                    </p:extLst>
                  </p:nvPr>
                </p:nvGraphicFramePr>
                <p:xfrm>
                  <a:off x="2085974" y="1775335"/>
                  <a:ext cx="3390901" cy="190881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mc:Fallback>
          </mc:AlternateContent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xmlns="" id="{981DEB52-6591-4E94-ADE6-E0AD7E57752F}"/>
                  </a:ext>
                </a:extLst>
              </p:cNvPr>
              <p:cNvSpPr/>
              <p:nvPr/>
            </p:nvSpPr>
            <p:spPr>
              <a:xfrm>
                <a:off x="2516289" y="2462127"/>
                <a:ext cx="1103850" cy="894460"/>
              </a:xfrm>
              <a:custGeom>
                <a:avLst/>
                <a:gdLst>
                  <a:gd name="connsiteX0" fmla="*/ 1021422 w 1024427"/>
                  <a:gd name="connsiteY0" fmla="*/ 18403 h 850605"/>
                  <a:gd name="connsiteX1" fmla="*/ 1011897 w 1024427"/>
                  <a:gd name="connsiteY1" fmla="*/ 532753 h 850605"/>
                  <a:gd name="connsiteX2" fmla="*/ 1002372 w 1024427"/>
                  <a:gd name="connsiteY2" fmla="*/ 780403 h 850605"/>
                  <a:gd name="connsiteX3" fmla="*/ 811872 w 1024427"/>
                  <a:gd name="connsiteY3" fmla="*/ 837553 h 850605"/>
                  <a:gd name="connsiteX4" fmla="*/ 668997 w 1024427"/>
                  <a:gd name="connsiteY4" fmla="*/ 837553 h 850605"/>
                  <a:gd name="connsiteX5" fmla="*/ 545172 w 1024427"/>
                  <a:gd name="connsiteY5" fmla="*/ 847078 h 850605"/>
                  <a:gd name="connsiteX6" fmla="*/ 373722 w 1024427"/>
                  <a:gd name="connsiteY6" fmla="*/ 847078 h 850605"/>
                  <a:gd name="connsiteX7" fmla="*/ 211797 w 1024427"/>
                  <a:gd name="connsiteY7" fmla="*/ 847078 h 850605"/>
                  <a:gd name="connsiteX8" fmla="*/ 11772 w 1024427"/>
                  <a:gd name="connsiteY8" fmla="*/ 847078 h 850605"/>
                  <a:gd name="connsiteX9" fmla="*/ 49872 w 1024427"/>
                  <a:gd name="connsiteY9" fmla="*/ 799453 h 850605"/>
                  <a:gd name="connsiteX10" fmla="*/ 268947 w 1024427"/>
                  <a:gd name="connsiteY10" fmla="*/ 789928 h 850605"/>
                  <a:gd name="connsiteX11" fmla="*/ 507072 w 1024427"/>
                  <a:gd name="connsiteY11" fmla="*/ 732778 h 850605"/>
                  <a:gd name="connsiteX12" fmla="*/ 697572 w 1024427"/>
                  <a:gd name="connsiteY12" fmla="*/ 628003 h 850605"/>
                  <a:gd name="connsiteX13" fmla="*/ 802347 w 1024427"/>
                  <a:gd name="connsiteY13" fmla="*/ 437503 h 850605"/>
                  <a:gd name="connsiteX14" fmla="*/ 907122 w 1024427"/>
                  <a:gd name="connsiteY14" fmla="*/ 227953 h 850605"/>
                  <a:gd name="connsiteX15" fmla="*/ 954747 w 1024427"/>
                  <a:gd name="connsiteY15" fmla="*/ 123178 h 850605"/>
                  <a:gd name="connsiteX16" fmla="*/ 1021422 w 1024427"/>
                  <a:gd name="connsiteY16" fmla="*/ 18403 h 850605"/>
                  <a:gd name="connsiteX0" fmla="*/ 1021422 w 1023791"/>
                  <a:gd name="connsiteY0" fmla="*/ 15635 h 847837"/>
                  <a:gd name="connsiteX1" fmla="*/ 1011897 w 1023791"/>
                  <a:gd name="connsiteY1" fmla="*/ 529985 h 847837"/>
                  <a:gd name="connsiteX2" fmla="*/ 1002372 w 1023791"/>
                  <a:gd name="connsiteY2" fmla="*/ 777635 h 847837"/>
                  <a:gd name="connsiteX3" fmla="*/ 811872 w 1023791"/>
                  <a:gd name="connsiteY3" fmla="*/ 834785 h 847837"/>
                  <a:gd name="connsiteX4" fmla="*/ 668997 w 1023791"/>
                  <a:gd name="connsiteY4" fmla="*/ 834785 h 847837"/>
                  <a:gd name="connsiteX5" fmla="*/ 545172 w 1023791"/>
                  <a:gd name="connsiteY5" fmla="*/ 844310 h 847837"/>
                  <a:gd name="connsiteX6" fmla="*/ 373722 w 1023791"/>
                  <a:gd name="connsiteY6" fmla="*/ 844310 h 847837"/>
                  <a:gd name="connsiteX7" fmla="*/ 211797 w 1023791"/>
                  <a:gd name="connsiteY7" fmla="*/ 844310 h 847837"/>
                  <a:gd name="connsiteX8" fmla="*/ 11772 w 1023791"/>
                  <a:gd name="connsiteY8" fmla="*/ 844310 h 847837"/>
                  <a:gd name="connsiteX9" fmla="*/ 49872 w 1023791"/>
                  <a:gd name="connsiteY9" fmla="*/ 796685 h 847837"/>
                  <a:gd name="connsiteX10" fmla="*/ 268947 w 1023791"/>
                  <a:gd name="connsiteY10" fmla="*/ 787160 h 847837"/>
                  <a:gd name="connsiteX11" fmla="*/ 507072 w 1023791"/>
                  <a:gd name="connsiteY11" fmla="*/ 730010 h 847837"/>
                  <a:gd name="connsiteX12" fmla="*/ 697572 w 1023791"/>
                  <a:gd name="connsiteY12" fmla="*/ 625235 h 847837"/>
                  <a:gd name="connsiteX13" fmla="*/ 802347 w 1023791"/>
                  <a:gd name="connsiteY13" fmla="*/ 434735 h 847837"/>
                  <a:gd name="connsiteX14" fmla="*/ 907122 w 1023791"/>
                  <a:gd name="connsiteY14" fmla="*/ 225185 h 847837"/>
                  <a:gd name="connsiteX15" fmla="*/ 964272 w 1023791"/>
                  <a:gd name="connsiteY15" fmla="*/ 139460 h 847837"/>
                  <a:gd name="connsiteX16" fmla="*/ 1021422 w 1023791"/>
                  <a:gd name="connsiteY16" fmla="*/ 15635 h 847837"/>
                  <a:gd name="connsiteX0" fmla="*/ 1021422 w 1023791"/>
                  <a:gd name="connsiteY0" fmla="*/ 15862 h 848064"/>
                  <a:gd name="connsiteX1" fmla="*/ 1011897 w 1023791"/>
                  <a:gd name="connsiteY1" fmla="*/ 530212 h 848064"/>
                  <a:gd name="connsiteX2" fmla="*/ 1002372 w 1023791"/>
                  <a:gd name="connsiteY2" fmla="*/ 777862 h 848064"/>
                  <a:gd name="connsiteX3" fmla="*/ 811872 w 1023791"/>
                  <a:gd name="connsiteY3" fmla="*/ 835012 h 848064"/>
                  <a:gd name="connsiteX4" fmla="*/ 668997 w 1023791"/>
                  <a:gd name="connsiteY4" fmla="*/ 835012 h 848064"/>
                  <a:gd name="connsiteX5" fmla="*/ 545172 w 1023791"/>
                  <a:gd name="connsiteY5" fmla="*/ 844537 h 848064"/>
                  <a:gd name="connsiteX6" fmla="*/ 373722 w 1023791"/>
                  <a:gd name="connsiteY6" fmla="*/ 844537 h 848064"/>
                  <a:gd name="connsiteX7" fmla="*/ 211797 w 1023791"/>
                  <a:gd name="connsiteY7" fmla="*/ 844537 h 848064"/>
                  <a:gd name="connsiteX8" fmla="*/ 11772 w 1023791"/>
                  <a:gd name="connsiteY8" fmla="*/ 844537 h 848064"/>
                  <a:gd name="connsiteX9" fmla="*/ 49872 w 1023791"/>
                  <a:gd name="connsiteY9" fmla="*/ 796912 h 848064"/>
                  <a:gd name="connsiteX10" fmla="*/ 268947 w 1023791"/>
                  <a:gd name="connsiteY10" fmla="*/ 787387 h 848064"/>
                  <a:gd name="connsiteX11" fmla="*/ 507072 w 1023791"/>
                  <a:gd name="connsiteY11" fmla="*/ 730237 h 848064"/>
                  <a:gd name="connsiteX12" fmla="*/ 697572 w 1023791"/>
                  <a:gd name="connsiteY12" fmla="*/ 625462 h 848064"/>
                  <a:gd name="connsiteX13" fmla="*/ 802347 w 1023791"/>
                  <a:gd name="connsiteY13" fmla="*/ 434962 h 848064"/>
                  <a:gd name="connsiteX14" fmla="*/ 916647 w 1023791"/>
                  <a:gd name="connsiteY14" fmla="*/ 225412 h 848064"/>
                  <a:gd name="connsiteX15" fmla="*/ 964272 w 1023791"/>
                  <a:gd name="connsiteY15" fmla="*/ 139687 h 848064"/>
                  <a:gd name="connsiteX16" fmla="*/ 1021422 w 1023791"/>
                  <a:gd name="connsiteY16" fmla="*/ 15862 h 848064"/>
                  <a:gd name="connsiteX0" fmla="*/ 1030947 w 1032643"/>
                  <a:gd name="connsiteY0" fmla="*/ 15862 h 848064"/>
                  <a:gd name="connsiteX1" fmla="*/ 1011897 w 1032643"/>
                  <a:gd name="connsiteY1" fmla="*/ 530212 h 848064"/>
                  <a:gd name="connsiteX2" fmla="*/ 1002372 w 1032643"/>
                  <a:gd name="connsiteY2" fmla="*/ 777862 h 848064"/>
                  <a:gd name="connsiteX3" fmla="*/ 811872 w 1032643"/>
                  <a:gd name="connsiteY3" fmla="*/ 835012 h 848064"/>
                  <a:gd name="connsiteX4" fmla="*/ 668997 w 1032643"/>
                  <a:gd name="connsiteY4" fmla="*/ 835012 h 848064"/>
                  <a:gd name="connsiteX5" fmla="*/ 545172 w 1032643"/>
                  <a:gd name="connsiteY5" fmla="*/ 844537 h 848064"/>
                  <a:gd name="connsiteX6" fmla="*/ 373722 w 1032643"/>
                  <a:gd name="connsiteY6" fmla="*/ 844537 h 848064"/>
                  <a:gd name="connsiteX7" fmla="*/ 211797 w 1032643"/>
                  <a:gd name="connsiteY7" fmla="*/ 844537 h 848064"/>
                  <a:gd name="connsiteX8" fmla="*/ 11772 w 1032643"/>
                  <a:gd name="connsiteY8" fmla="*/ 844537 h 848064"/>
                  <a:gd name="connsiteX9" fmla="*/ 49872 w 1032643"/>
                  <a:gd name="connsiteY9" fmla="*/ 796912 h 848064"/>
                  <a:gd name="connsiteX10" fmla="*/ 268947 w 1032643"/>
                  <a:gd name="connsiteY10" fmla="*/ 787387 h 848064"/>
                  <a:gd name="connsiteX11" fmla="*/ 507072 w 1032643"/>
                  <a:gd name="connsiteY11" fmla="*/ 730237 h 848064"/>
                  <a:gd name="connsiteX12" fmla="*/ 697572 w 1032643"/>
                  <a:gd name="connsiteY12" fmla="*/ 625462 h 848064"/>
                  <a:gd name="connsiteX13" fmla="*/ 802347 w 1032643"/>
                  <a:gd name="connsiteY13" fmla="*/ 434962 h 848064"/>
                  <a:gd name="connsiteX14" fmla="*/ 916647 w 1032643"/>
                  <a:gd name="connsiteY14" fmla="*/ 225412 h 848064"/>
                  <a:gd name="connsiteX15" fmla="*/ 964272 w 1032643"/>
                  <a:gd name="connsiteY15" fmla="*/ 139687 h 848064"/>
                  <a:gd name="connsiteX16" fmla="*/ 1030947 w 1032643"/>
                  <a:gd name="connsiteY16" fmla="*/ 15862 h 848064"/>
                  <a:gd name="connsiteX0" fmla="*/ 1075448 w 1077144"/>
                  <a:gd name="connsiteY0" fmla="*/ 15862 h 847359"/>
                  <a:gd name="connsiteX1" fmla="*/ 1056398 w 1077144"/>
                  <a:gd name="connsiteY1" fmla="*/ 530212 h 847359"/>
                  <a:gd name="connsiteX2" fmla="*/ 1046873 w 1077144"/>
                  <a:gd name="connsiteY2" fmla="*/ 777862 h 847359"/>
                  <a:gd name="connsiteX3" fmla="*/ 856373 w 1077144"/>
                  <a:gd name="connsiteY3" fmla="*/ 835012 h 847359"/>
                  <a:gd name="connsiteX4" fmla="*/ 713498 w 1077144"/>
                  <a:gd name="connsiteY4" fmla="*/ 835012 h 847359"/>
                  <a:gd name="connsiteX5" fmla="*/ 589673 w 1077144"/>
                  <a:gd name="connsiteY5" fmla="*/ 844537 h 847359"/>
                  <a:gd name="connsiteX6" fmla="*/ 418223 w 1077144"/>
                  <a:gd name="connsiteY6" fmla="*/ 844537 h 847359"/>
                  <a:gd name="connsiteX7" fmla="*/ 256298 w 1077144"/>
                  <a:gd name="connsiteY7" fmla="*/ 844537 h 847359"/>
                  <a:gd name="connsiteX8" fmla="*/ 56273 w 1077144"/>
                  <a:gd name="connsiteY8" fmla="*/ 844537 h 847359"/>
                  <a:gd name="connsiteX9" fmla="*/ 18173 w 1077144"/>
                  <a:gd name="connsiteY9" fmla="*/ 806437 h 847359"/>
                  <a:gd name="connsiteX10" fmla="*/ 313448 w 1077144"/>
                  <a:gd name="connsiteY10" fmla="*/ 787387 h 847359"/>
                  <a:gd name="connsiteX11" fmla="*/ 551573 w 1077144"/>
                  <a:gd name="connsiteY11" fmla="*/ 730237 h 847359"/>
                  <a:gd name="connsiteX12" fmla="*/ 742073 w 1077144"/>
                  <a:gd name="connsiteY12" fmla="*/ 625462 h 847359"/>
                  <a:gd name="connsiteX13" fmla="*/ 846848 w 1077144"/>
                  <a:gd name="connsiteY13" fmla="*/ 434962 h 847359"/>
                  <a:gd name="connsiteX14" fmla="*/ 961148 w 1077144"/>
                  <a:gd name="connsiteY14" fmla="*/ 225412 h 847359"/>
                  <a:gd name="connsiteX15" fmla="*/ 1008773 w 1077144"/>
                  <a:gd name="connsiteY15" fmla="*/ 139687 h 847359"/>
                  <a:gd name="connsiteX16" fmla="*/ 1075448 w 1077144"/>
                  <a:gd name="connsiteY16" fmla="*/ 15862 h 847359"/>
                  <a:gd name="connsiteX0" fmla="*/ 1096035 w 1097731"/>
                  <a:gd name="connsiteY0" fmla="*/ 15862 h 847359"/>
                  <a:gd name="connsiteX1" fmla="*/ 1076985 w 1097731"/>
                  <a:gd name="connsiteY1" fmla="*/ 530212 h 847359"/>
                  <a:gd name="connsiteX2" fmla="*/ 1067460 w 1097731"/>
                  <a:gd name="connsiteY2" fmla="*/ 777862 h 847359"/>
                  <a:gd name="connsiteX3" fmla="*/ 876960 w 1097731"/>
                  <a:gd name="connsiteY3" fmla="*/ 835012 h 847359"/>
                  <a:gd name="connsiteX4" fmla="*/ 734085 w 1097731"/>
                  <a:gd name="connsiteY4" fmla="*/ 835012 h 847359"/>
                  <a:gd name="connsiteX5" fmla="*/ 610260 w 1097731"/>
                  <a:gd name="connsiteY5" fmla="*/ 844537 h 847359"/>
                  <a:gd name="connsiteX6" fmla="*/ 438810 w 1097731"/>
                  <a:gd name="connsiteY6" fmla="*/ 844537 h 847359"/>
                  <a:gd name="connsiteX7" fmla="*/ 276885 w 1097731"/>
                  <a:gd name="connsiteY7" fmla="*/ 844537 h 847359"/>
                  <a:gd name="connsiteX8" fmla="*/ 29235 w 1097731"/>
                  <a:gd name="connsiteY8" fmla="*/ 844537 h 847359"/>
                  <a:gd name="connsiteX9" fmla="*/ 38760 w 1097731"/>
                  <a:gd name="connsiteY9" fmla="*/ 806437 h 847359"/>
                  <a:gd name="connsiteX10" fmla="*/ 334035 w 1097731"/>
                  <a:gd name="connsiteY10" fmla="*/ 787387 h 847359"/>
                  <a:gd name="connsiteX11" fmla="*/ 572160 w 1097731"/>
                  <a:gd name="connsiteY11" fmla="*/ 730237 h 847359"/>
                  <a:gd name="connsiteX12" fmla="*/ 762660 w 1097731"/>
                  <a:gd name="connsiteY12" fmla="*/ 625462 h 847359"/>
                  <a:gd name="connsiteX13" fmla="*/ 867435 w 1097731"/>
                  <a:gd name="connsiteY13" fmla="*/ 434962 h 847359"/>
                  <a:gd name="connsiteX14" fmla="*/ 981735 w 1097731"/>
                  <a:gd name="connsiteY14" fmla="*/ 225412 h 847359"/>
                  <a:gd name="connsiteX15" fmla="*/ 1029360 w 1097731"/>
                  <a:gd name="connsiteY15" fmla="*/ 139687 h 847359"/>
                  <a:gd name="connsiteX16" fmla="*/ 1096035 w 1097731"/>
                  <a:gd name="connsiteY16" fmla="*/ 15862 h 847359"/>
                  <a:gd name="connsiteX0" fmla="*/ 1096035 w 1097731"/>
                  <a:gd name="connsiteY0" fmla="*/ 15862 h 889553"/>
                  <a:gd name="connsiteX1" fmla="*/ 1076985 w 1097731"/>
                  <a:gd name="connsiteY1" fmla="*/ 530212 h 889553"/>
                  <a:gd name="connsiteX2" fmla="*/ 1067460 w 1097731"/>
                  <a:gd name="connsiteY2" fmla="*/ 873112 h 889553"/>
                  <a:gd name="connsiteX3" fmla="*/ 876960 w 1097731"/>
                  <a:gd name="connsiteY3" fmla="*/ 835012 h 889553"/>
                  <a:gd name="connsiteX4" fmla="*/ 734085 w 1097731"/>
                  <a:gd name="connsiteY4" fmla="*/ 835012 h 889553"/>
                  <a:gd name="connsiteX5" fmla="*/ 610260 w 1097731"/>
                  <a:gd name="connsiteY5" fmla="*/ 844537 h 889553"/>
                  <a:gd name="connsiteX6" fmla="*/ 438810 w 1097731"/>
                  <a:gd name="connsiteY6" fmla="*/ 844537 h 889553"/>
                  <a:gd name="connsiteX7" fmla="*/ 276885 w 1097731"/>
                  <a:gd name="connsiteY7" fmla="*/ 844537 h 889553"/>
                  <a:gd name="connsiteX8" fmla="*/ 29235 w 1097731"/>
                  <a:gd name="connsiteY8" fmla="*/ 844537 h 889553"/>
                  <a:gd name="connsiteX9" fmla="*/ 38760 w 1097731"/>
                  <a:gd name="connsiteY9" fmla="*/ 806437 h 889553"/>
                  <a:gd name="connsiteX10" fmla="*/ 334035 w 1097731"/>
                  <a:gd name="connsiteY10" fmla="*/ 787387 h 889553"/>
                  <a:gd name="connsiteX11" fmla="*/ 572160 w 1097731"/>
                  <a:gd name="connsiteY11" fmla="*/ 730237 h 889553"/>
                  <a:gd name="connsiteX12" fmla="*/ 762660 w 1097731"/>
                  <a:gd name="connsiteY12" fmla="*/ 625462 h 889553"/>
                  <a:gd name="connsiteX13" fmla="*/ 867435 w 1097731"/>
                  <a:gd name="connsiteY13" fmla="*/ 434962 h 889553"/>
                  <a:gd name="connsiteX14" fmla="*/ 981735 w 1097731"/>
                  <a:gd name="connsiteY14" fmla="*/ 225412 h 889553"/>
                  <a:gd name="connsiteX15" fmla="*/ 1029360 w 1097731"/>
                  <a:gd name="connsiteY15" fmla="*/ 139687 h 889553"/>
                  <a:gd name="connsiteX16" fmla="*/ 1096035 w 1097731"/>
                  <a:gd name="connsiteY16" fmla="*/ 15862 h 889553"/>
                  <a:gd name="connsiteX0" fmla="*/ 1096035 w 1097931"/>
                  <a:gd name="connsiteY0" fmla="*/ 15862 h 850406"/>
                  <a:gd name="connsiteX1" fmla="*/ 1076985 w 1097931"/>
                  <a:gd name="connsiteY1" fmla="*/ 530212 h 850406"/>
                  <a:gd name="connsiteX2" fmla="*/ 1048410 w 1097931"/>
                  <a:gd name="connsiteY2" fmla="*/ 825487 h 850406"/>
                  <a:gd name="connsiteX3" fmla="*/ 876960 w 1097931"/>
                  <a:gd name="connsiteY3" fmla="*/ 835012 h 850406"/>
                  <a:gd name="connsiteX4" fmla="*/ 734085 w 1097931"/>
                  <a:gd name="connsiteY4" fmla="*/ 835012 h 850406"/>
                  <a:gd name="connsiteX5" fmla="*/ 610260 w 1097931"/>
                  <a:gd name="connsiteY5" fmla="*/ 844537 h 850406"/>
                  <a:gd name="connsiteX6" fmla="*/ 438810 w 1097931"/>
                  <a:gd name="connsiteY6" fmla="*/ 844537 h 850406"/>
                  <a:gd name="connsiteX7" fmla="*/ 276885 w 1097931"/>
                  <a:gd name="connsiteY7" fmla="*/ 844537 h 850406"/>
                  <a:gd name="connsiteX8" fmla="*/ 29235 w 1097931"/>
                  <a:gd name="connsiteY8" fmla="*/ 844537 h 850406"/>
                  <a:gd name="connsiteX9" fmla="*/ 38760 w 1097931"/>
                  <a:gd name="connsiteY9" fmla="*/ 806437 h 850406"/>
                  <a:gd name="connsiteX10" fmla="*/ 334035 w 1097931"/>
                  <a:gd name="connsiteY10" fmla="*/ 787387 h 850406"/>
                  <a:gd name="connsiteX11" fmla="*/ 572160 w 1097931"/>
                  <a:gd name="connsiteY11" fmla="*/ 730237 h 850406"/>
                  <a:gd name="connsiteX12" fmla="*/ 762660 w 1097931"/>
                  <a:gd name="connsiteY12" fmla="*/ 625462 h 850406"/>
                  <a:gd name="connsiteX13" fmla="*/ 867435 w 1097931"/>
                  <a:gd name="connsiteY13" fmla="*/ 434962 h 850406"/>
                  <a:gd name="connsiteX14" fmla="*/ 981735 w 1097931"/>
                  <a:gd name="connsiteY14" fmla="*/ 225412 h 850406"/>
                  <a:gd name="connsiteX15" fmla="*/ 1029360 w 1097931"/>
                  <a:gd name="connsiteY15" fmla="*/ 139687 h 850406"/>
                  <a:gd name="connsiteX16" fmla="*/ 1096035 w 1097931"/>
                  <a:gd name="connsiteY16" fmla="*/ 15862 h 850406"/>
                  <a:gd name="connsiteX0" fmla="*/ 1096035 w 1097931"/>
                  <a:gd name="connsiteY0" fmla="*/ 15862 h 847359"/>
                  <a:gd name="connsiteX1" fmla="*/ 1076985 w 1097931"/>
                  <a:gd name="connsiteY1" fmla="*/ 530212 h 847359"/>
                  <a:gd name="connsiteX2" fmla="*/ 1048410 w 1097931"/>
                  <a:gd name="connsiteY2" fmla="*/ 825487 h 847359"/>
                  <a:gd name="connsiteX3" fmla="*/ 876960 w 1097931"/>
                  <a:gd name="connsiteY3" fmla="*/ 815962 h 847359"/>
                  <a:gd name="connsiteX4" fmla="*/ 734085 w 1097931"/>
                  <a:gd name="connsiteY4" fmla="*/ 835012 h 847359"/>
                  <a:gd name="connsiteX5" fmla="*/ 610260 w 1097931"/>
                  <a:gd name="connsiteY5" fmla="*/ 844537 h 847359"/>
                  <a:gd name="connsiteX6" fmla="*/ 438810 w 1097931"/>
                  <a:gd name="connsiteY6" fmla="*/ 844537 h 847359"/>
                  <a:gd name="connsiteX7" fmla="*/ 276885 w 1097931"/>
                  <a:gd name="connsiteY7" fmla="*/ 844537 h 847359"/>
                  <a:gd name="connsiteX8" fmla="*/ 29235 w 1097931"/>
                  <a:gd name="connsiteY8" fmla="*/ 844537 h 847359"/>
                  <a:gd name="connsiteX9" fmla="*/ 38760 w 1097931"/>
                  <a:gd name="connsiteY9" fmla="*/ 806437 h 847359"/>
                  <a:gd name="connsiteX10" fmla="*/ 334035 w 1097931"/>
                  <a:gd name="connsiteY10" fmla="*/ 787387 h 847359"/>
                  <a:gd name="connsiteX11" fmla="*/ 572160 w 1097931"/>
                  <a:gd name="connsiteY11" fmla="*/ 730237 h 847359"/>
                  <a:gd name="connsiteX12" fmla="*/ 762660 w 1097931"/>
                  <a:gd name="connsiteY12" fmla="*/ 625462 h 847359"/>
                  <a:gd name="connsiteX13" fmla="*/ 867435 w 1097931"/>
                  <a:gd name="connsiteY13" fmla="*/ 434962 h 847359"/>
                  <a:gd name="connsiteX14" fmla="*/ 981735 w 1097931"/>
                  <a:gd name="connsiteY14" fmla="*/ 225412 h 847359"/>
                  <a:gd name="connsiteX15" fmla="*/ 1029360 w 1097931"/>
                  <a:gd name="connsiteY15" fmla="*/ 139687 h 847359"/>
                  <a:gd name="connsiteX16" fmla="*/ 1096035 w 1097931"/>
                  <a:gd name="connsiteY16" fmla="*/ 15862 h 847359"/>
                  <a:gd name="connsiteX0" fmla="*/ 1096035 w 1097931"/>
                  <a:gd name="connsiteY0" fmla="*/ 15862 h 850406"/>
                  <a:gd name="connsiteX1" fmla="*/ 1076985 w 1097931"/>
                  <a:gd name="connsiteY1" fmla="*/ 530212 h 850406"/>
                  <a:gd name="connsiteX2" fmla="*/ 1048410 w 1097931"/>
                  <a:gd name="connsiteY2" fmla="*/ 825487 h 850406"/>
                  <a:gd name="connsiteX3" fmla="*/ 876960 w 1097931"/>
                  <a:gd name="connsiteY3" fmla="*/ 835012 h 850406"/>
                  <a:gd name="connsiteX4" fmla="*/ 734085 w 1097931"/>
                  <a:gd name="connsiteY4" fmla="*/ 835012 h 850406"/>
                  <a:gd name="connsiteX5" fmla="*/ 610260 w 1097931"/>
                  <a:gd name="connsiteY5" fmla="*/ 844537 h 850406"/>
                  <a:gd name="connsiteX6" fmla="*/ 438810 w 1097931"/>
                  <a:gd name="connsiteY6" fmla="*/ 844537 h 850406"/>
                  <a:gd name="connsiteX7" fmla="*/ 276885 w 1097931"/>
                  <a:gd name="connsiteY7" fmla="*/ 844537 h 850406"/>
                  <a:gd name="connsiteX8" fmla="*/ 29235 w 1097931"/>
                  <a:gd name="connsiteY8" fmla="*/ 844537 h 850406"/>
                  <a:gd name="connsiteX9" fmla="*/ 38760 w 1097931"/>
                  <a:gd name="connsiteY9" fmla="*/ 806437 h 850406"/>
                  <a:gd name="connsiteX10" fmla="*/ 334035 w 1097931"/>
                  <a:gd name="connsiteY10" fmla="*/ 787387 h 850406"/>
                  <a:gd name="connsiteX11" fmla="*/ 572160 w 1097931"/>
                  <a:gd name="connsiteY11" fmla="*/ 730237 h 850406"/>
                  <a:gd name="connsiteX12" fmla="*/ 762660 w 1097931"/>
                  <a:gd name="connsiteY12" fmla="*/ 625462 h 850406"/>
                  <a:gd name="connsiteX13" fmla="*/ 867435 w 1097931"/>
                  <a:gd name="connsiteY13" fmla="*/ 434962 h 850406"/>
                  <a:gd name="connsiteX14" fmla="*/ 981735 w 1097931"/>
                  <a:gd name="connsiteY14" fmla="*/ 225412 h 850406"/>
                  <a:gd name="connsiteX15" fmla="*/ 1029360 w 1097931"/>
                  <a:gd name="connsiteY15" fmla="*/ 139687 h 850406"/>
                  <a:gd name="connsiteX16" fmla="*/ 1096035 w 1097931"/>
                  <a:gd name="connsiteY16" fmla="*/ 15862 h 850406"/>
                  <a:gd name="connsiteX0" fmla="*/ 1096035 w 1097931"/>
                  <a:gd name="connsiteY0" fmla="*/ 15862 h 850406"/>
                  <a:gd name="connsiteX1" fmla="*/ 1076985 w 1097931"/>
                  <a:gd name="connsiteY1" fmla="*/ 530212 h 850406"/>
                  <a:gd name="connsiteX2" fmla="*/ 1048410 w 1097931"/>
                  <a:gd name="connsiteY2" fmla="*/ 825487 h 850406"/>
                  <a:gd name="connsiteX3" fmla="*/ 876960 w 1097931"/>
                  <a:gd name="connsiteY3" fmla="*/ 835012 h 850406"/>
                  <a:gd name="connsiteX4" fmla="*/ 734085 w 1097931"/>
                  <a:gd name="connsiteY4" fmla="*/ 835012 h 850406"/>
                  <a:gd name="connsiteX5" fmla="*/ 610260 w 1097931"/>
                  <a:gd name="connsiteY5" fmla="*/ 844537 h 850406"/>
                  <a:gd name="connsiteX6" fmla="*/ 438810 w 1097931"/>
                  <a:gd name="connsiteY6" fmla="*/ 844537 h 850406"/>
                  <a:gd name="connsiteX7" fmla="*/ 276885 w 1097931"/>
                  <a:gd name="connsiteY7" fmla="*/ 844537 h 850406"/>
                  <a:gd name="connsiteX8" fmla="*/ 29235 w 1097931"/>
                  <a:gd name="connsiteY8" fmla="*/ 844537 h 850406"/>
                  <a:gd name="connsiteX9" fmla="*/ 38760 w 1097931"/>
                  <a:gd name="connsiteY9" fmla="*/ 806437 h 850406"/>
                  <a:gd name="connsiteX10" fmla="*/ 334035 w 1097931"/>
                  <a:gd name="connsiteY10" fmla="*/ 787387 h 850406"/>
                  <a:gd name="connsiteX11" fmla="*/ 572160 w 1097931"/>
                  <a:gd name="connsiteY11" fmla="*/ 730237 h 850406"/>
                  <a:gd name="connsiteX12" fmla="*/ 743610 w 1097931"/>
                  <a:gd name="connsiteY12" fmla="*/ 606412 h 850406"/>
                  <a:gd name="connsiteX13" fmla="*/ 867435 w 1097931"/>
                  <a:gd name="connsiteY13" fmla="*/ 434962 h 850406"/>
                  <a:gd name="connsiteX14" fmla="*/ 981735 w 1097931"/>
                  <a:gd name="connsiteY14" fmla="*/ 225412 h 850406"/>
                  <a:gd name="connsiteX15" fmla="*/ 1029360 w 1097931"/>
                  <a:gd name="connsiteY15" fmla="*/ 139687 h 850406"/>
                  <a:gd name="connsiteX16" fmla="*/ 1096035 w 1097931"/>
                  <a:gd name="connsiteY16" fmla="*/ 15862 h 850406"/>
                  <a:gd name="connsiteX0" fmla="*/ 1096035 w 1097931"/>
                  <a:gd name="connsiteY0" fmla="*/ 15862 h 849993"/>
                  <a:gd name="connsiteX1" fmla="*/ 1076985 w 1097931"/>
                  <a:gd name="connsiteY1" fmla="*/ 530212 h 849993"/>
                  <a:gd name="connsiteX2" fmla="*/ 1048410 w 1097931"/>
                  <a:gd name="connsiteY2" fmla="*/ 825487 h 849993"/>
                  <a:gd name="connsiteX3" fmla="*/ 876960 w 1097931"/>
                  <a:gd name="connsiteY3" fmla="*/ 835012 h 849993"/>
                  <a:gd name="connsiteX4" fmla="*/ 724560 w 1097931"/>
                  <a:gd name="connsiteY4" fmla="*/ 844537 h 849993"/>
                  <a:gd name="connsiteX5" fmla="*/ 610260 w 1097931"/>
                  <a:gd name="connsiteY5" fmla="*/ 844537 h 849993"/>
                  <a:gd name="connsiteX6" fmla="*/ 438810 w 1097931"/>
                  <a:gd name="connsiteY6" fmla="*/ 844537 h 849993"/>
                  <a:gd name="connsiteX7" fmla="*/ 276885 w 1097931"/>
                  <a:gd name="connsiteY7" fmla="*/ 844537 h 849993"/>
                  <a:gd name="connsiteX8" fmla="*/ 29235 w 1097931"/>
                  <a:gd name="connsiteY8" fmla="*/ 844537 h 849993"/>
                  <a:gd name="connsiteX9" fmla="*/ 38760 w 1097931"/>
                  <a:gd name="connsiteY9" fmla="*/ 806437 h 849993"/>
                  <a:gd name="connsiteX10" fmla="*/ 334035 w 1097931"/>
                  <a:gd name="connsiteY10" fmla="*/ 787387 h 849993"/>
                  <a:gd name="connsiteX11" fmla="*/ 572160 w 1097931"/>
                  <a:gd name="connsiteY11" fmla="*/ 730237 h 849993"/>
                  <a:gd name="connsiteX12" fmla="*/ 743610 w 1097931"/>
                  <a:gd name="connsiteY12" fmla="*/ 606412 h 849993"/>
                  <a:gd name="connsiteX13" fmla="*/ 867435 w 1097931"/>
                  <a:gd name="connsiteY13" fmla="*/ 434962 h 849993"/>
                  <a:gd name="connsiteX14" fmla="*/ 981735 w 1097931"/>
                  <a:gd name="connsiteY14" fmla="*/ 225412 h 849993"/>
                  <a:gd name="connsiteX15" fmla="*/ 1029360 w 1097931"/>
                  <a:gd name="connsiteY15" fmla="*/ 139687 h 849993"/>
                  <a:gd name="connsiteX16" fmla="*/ 1096035 w 1097931"/>
                  <a:gd name="connsiteY16" fmla="*/ 15862 h 849993"/>
                  <a:gd name="connsiteX0" fmla="*/ 1096035 w 1097931"/>
                  <a:gd name="connsiteY0" fmla="*/ 15862 h 853979"/>
                  <a:gd name="connsiteX1" fmla="*/ 1076985 w 1097931"/>
                  <a:gd name="connsiteY1" fmla="*/ 530212 h 853979"/>
                  <a:gd name="connsiteX2" fmla="*/ 1048410 w 1097931"/>
                  <a:gd name="connsiteY2" fmla="*/ 825487 h 853979"/>
                  <a:gd name="connsiteX3" fmla="*/ 876960 w 1097931"/>
                  <a:gd name="connsiteY3" fmla="*/ 844537 h 853979"/>
                  <a:gd name="connsiteX4" fmla="*/ 724560 w 1097931"/>
                  <a:gd name="connsiteY4" fmla="*/ 844537 h 853979"/>
                  <a:gd name="connsiteX5" fmla="*/ 610260 w 1097931"/>
                  <a:gd name="connsiteY5" fmla="*/ 844537 h 853979"/>
                  <a:gd name="connsiteX6" fmla="*/ 438810 w 1097931"/>
                  <a:gd name="connsiteY6" fmla="*/ 844537 h 853979"/>
                  <a:gd name="connsiteX7" fmla="*/ 276885 w 1097931"/>
                  <a:gd name="connsiteY7" fmla="*/ 844537 h 853979"/>
                  <a:gd name="connsiteX8" fmla="*/ 29235 w 1097931"/>
                  <a:gd name="connsiteY8" fmla="*/ 844537 h 853979"/>
                  <a:gd name="connsiteX9" fmla="*/ 38760 w 1097931"/>
                  <a:gd name="connsiteY9" fmla="*/ 806437 h 853979"/>
                  <a:gd name="connsiteX10" fmla="*/ 334035 w 1097931"/>
                  <a:gd name="connsiteY10" fmla="*/ 787387 h 853979"/>
                  <a:gd name="connsiteX11" fmla="*/ 572160 w 1097931"/>
                  <a:gd name="connsiteY11" fmla="*/ 730237 h 853979"/>
                  <a:gd name="connsiteX12" fmla="*/ 743610 w 1097931"/>
                  <a:gd name="connsiteY12" fmla="*/ 606412 h 853979"/>
                  <a:gd name="connsiteX13" fmla="*/ 867435 w 1097931"/>
                  <a:gd name="connsiteY13" fmla="*/ 434962 h 853979"/>
                  <a:gd name="connsiteX14" fmla="*/ 981735 w 1097931"/>
                  <a:gd name="connsiteY14" fmla="*/ 225412 h 853979"/>
                  <a:gd name="connsiteX15" fmla="*/ 1029360 w 1097931"/>
                  <a:gd name="connsiteY15" fmla="*/ 139687 h 853979"/>
                  <a:gd name="connsiteX16" fmla="*/ 1096035 w 1097931"/>
                  <a:gd name="connsiteY16" fmla="*/ 15862 h 853979"/>
                  <a:gd name="connsiteX0" fmla="*/ 1096035 w 1097731"/>
                  <a:gd name="connsiteY0" fmla="*/ 15862 h 848109"/>
                  <a:gd name="connsiteX1" fmla="*/ 1076985 w 1097731"/>
                  <a:gd name="connsiteY1" fmla="*/ 530212 h 848109"/>
                  <a:gd name="connsiteX2" fmla="*/ 1067460 w 1097731"/>
                  <a:gd name="connsiteY2" fmla="*/ 815962 h 848109"/>
                  <a:gd name="connsiteX3" fmla="*/ 876960 w 1097731"/>
                  <a:gd name="connsiteY3" fmla="*/ 844537 h 848109"/>
                  <a:gd name="connsiteX4" fmla="*/ 724560 w 1097731"/>
                  <a:gd name="connsiteY4" fmla="*/ 844537 h 848109"/>
                  <a:gd name="connsiteX5" fmla="*/ 610260 w 1097731"/>
                  <a:gd name="connsiteY5" fmla="*/ 844537 h 848109"/>
                  <a:gd name="connsiteX6" fmla="*/ 438810 w 1097731"/>
                  <a:gd name="connsiteY6" fmla="*/ 844537 h 848109"/>
                  <a:gd name="connsiteX7" fmla="*/ 276885 w 1097731"/>
                  <a:gd name="connsiteY7" fmla="*/ 844537 h 848109"/>
                  <a:gd name="connsiteX8" fmla="*/ 29235 w 1097731"/>
                  <a:gd name="connsiteY8" fmla="*/ 844537 h 848109"/>
                  <a:gd name="connsiteX9" fmla="*/ 38760 w 1097731"/>
                  <a:gd name="connsiteY9" fmla="*/ 806437 h 848109"/>
                  <a:gd name="connsiteX10" fmla="*/ 334035 w 1097731"/>
                  <a:gd name="connsiteY10" fmla="*/ 787387 h 848109"/>
                  <a:gd name="connsiteX11" fmla="*/ 572160 w 1097731"/>
                  <a:gd name="connsiteY11" fmla="*/ 730237 h 848109"/>
                  <a:gd name="connsiteX12" fmla="*/ 743610 w 1097731"/>
                  <a:gd name="connsiteY12" fmla="*/ 606412 h 848109"/>
                  <a:gd name="connsiteX13" fmla="*/ 867435 w 1097731"/>
                  <a:gd name="connsiteY13" fmla="*/ 434962 h 848109"/>
                  <a:gd name="connsiteX14" fmla="*/ 981735 w 1097731"/>
                  <a:gd name="connsiteY14" fmla="*/ 225412 h 848109"/>
                  <a:gd name="connsiteX15" fmla="*/ 1029360 w 1097731"/>
                  <a:gd name="connsiteY15" fmla="*/ 139687 h 848109"/>
                  <a:gd name="connsiteX16" fmla="*/ 1096035 w 1097731"/>
                  <a:gd name="connsiteY16" fmla="*/ 15862 h 848109"/>
                  <a:gd name="connsiteX0" fmla="*/ 1096035 w 1097731"/>
                  <a:gd name="connsiteY0" fmla="*/ 13246 h 893118"/>
                  <a:gd name="connsiteX1" fmla="*/ 1076985 w 1097731"/>
                  <a:gd name="connsiteY1" fmla="*/ 575221 h 893118"/>
                  <a:gd name="connsiteX2" fmla="*/ 1067460 w 1097731"/>
                  <a:gd name="connsiteY2" fmla="*/ 860971 h 893118"/>
                  <a:gd name="connsiteX3" fmla="*/ 876960 w 1097731"/>
                  <a:gd name="connsiteY3" fmla="*/ 889546 h 893118"/>
                  <a:gd name="connsiteX4" fmla="*/ 724560 w 1097731"/>
                  <a:gd name="connsiteY4" fmla="*/ 889546 h 893118"/>
                  <a:gd name="connsiteX5" fmla="*/ 610260 w 1097731"/>
                  <a:gd name="connsiteY5" fmla="*/ 889546 h 893118"/>
                  <a:gd name="connsiteX6" fmla="*/ 438810 w 1097731"/>
                  <a:gd name="connsiteY6" fmla="*/ 889546 h 893118"/>
                  <a:gd name="connsiteX7" fmla="*/ 276885 w 1097731"/>
                  <a:gd name="connsiteY7" fmla="*/ 889546 h 893118"/>
                  <a:gd name="connsiteX8" fmla="*/ 29235 w 1097731"/>
                  <a:gd name="connsiteY8" fmla="*/ 889546 h 893118"/>
                  <a:gd name="connsiteX9" fmla="*/ 38760 w 1097731"/>
                  <a:gd name="connsiteY9" fmla="*/ 851446 h 893118"/>
                  <a:gd name="connsiteX10" fmla="*/ 334035 w 1097731"/>
                  <a:gd name="connsiteY10" fmla="*/ 832396 h 893118"/>
                  <a:gd name="connsiteX11" fmla="*/ 572160 w 1097731"/>
                  <a:gd name="connsiteY11" fmla="*/ 775246 h 893118"/>
                  <a:gd name="connsiteX12" fmla="*/ 743610 w 1097731"/>
                  <a:gd name="connsiteY12" fmla="*/ 651421 h 893118"/>
                  <a:gd name="connsiteX13" fmla="*/ 867435 w 1097731"/>
                  <a:gd name="connsiteY13" fmla="*/ 479971 h 893118"/>
                  <a:gd name="connsiteX14" fmla="*/ 981735 w 1097731"/>
                  <a:gd name="connsiteY14" fmla="*/ 270421 h 893118"/>
                  <a:gd name="connsiteX15" fmla="*/ 1029360 w 1097731"/>
                  <a:gd name="connsiteY15" fmla="*/ 184696 h 893118"/>
                  <a:gd name="connsiteX16" fmla="*/ 1096035 w 1097731"/>
                  <a:gd name="connsiteY16" fmla="*/ 13246 h 893118"/>
                  <a:gd name="connsiteX0" fmla="*/ 1096035 w 1098940"/>
                  <a:gd name="connsiteY0" fmla="*/ 13246 h 893118"/>
                  <a:gd name="connsiteX1" fmla="*/ 1076985 w 1098940"/>
                  <a:gd name="connsiteY1" fmla="*/ 575221 h 893118"/>
                  <a:gd name="connsiteX2" fmla="*/ 1086510 w 1098940"/>
                  <a:gd name="connsiteY2" fmla="*/ 860971 h 893118"/>
                  <a:gd name="connsiteX3" fmla="*/ 876960 w 1098940"/>
                  <a:gd name="connsiteY3" fmla="*/ 889546 h 893118"/>
                  <a:gd name="connsiteX4" fmla="*/ 724560 w 1098940"/>
                  <a:gd name="connsiteY4" fmla="*/ 889546 h 893118"/>
                  <a:gd name="connsiteX5" fmla="*/ 610260 w 1098940"/>
                  <a:gd name="connsiteY5" fmla="*/ 889546 h 893118"/>
                  <a:gd name="connsiteX6" fmla="*/ 438810 w 1098940"/>
                  <a:gd name="connsiteY6" fmla="*/ 889546 h 893118"/>
                  <a:gd name="connsiteX7" fmla="*/ 276885 w 1098940"/>
                  <a:gd name="connsiteY7" fmla="*/ 889546 h 893118"/>
                  <a:gd name="connsiteX8" fmla="*/ 29235 w 1098940"/>
                  <a:gd name="connsiteY8" fmla="*/ 889546 h 893118"/>
                  <a:gd name="connsiteX9" fmla="*/ 38760 w 1098940"/>
                  <a:gd name="connsiteY9" fmla="*/ 851446 h 893118"/>
                  <a:gd name="connsiteX10" fmla="*/ 334035 w 1098940"/>
                  <a:gd name="connsiteY10" fmla="*/ 832396 h 893118"/>
                  <a:gd name="connsiteX11" fmla="*/ 572160 w 1098940"/>
                  <a:gd name="connsiteY11" fmla="*/ 775246 h 893118"/>
                  <a:gd name="connsiteX12" fmla="*/ 743610 w 1098940"/>
                  <a:gd name="connsiteY12" fmla="*/ 651421 h 893118"/>
                  <a:gd name="connsiteX13" fmla="*/ 867435 w 1098940"/>
                  <a:gd name="connsiteY13" fmla="*/ 479971 h 893118"/>
                  <a:gd name="connsiteX14" fmla="*/ 981735 w 1098940"/>
                  <a:gd name="connsiteY14" fmla="*/ 270421 h 893118"/>
                  <a:gd name="connsiteX15" fmla="*/ 1029360 w 1098940"/>
                  <a:gd name="connsiteY15" fmla="*/ 184696 h 893118"/>
                  <a:gd name="connsiteX16" fmla="*/ 1096035 w 1098940"/>
                  <a:gd name="connsiteY16" fmla="*/ 13246 h 893118"/>
                  <a:gd name="connsiteX0" fmla="*/ 1096035 w 1097931"/>
                  <a:gd name="connsiteY0" fmla="*/ 13246 h 893117"/>
                  <a:gd name="connsiteX1" fmla="*/ 1076985 w 1097931"/>
                  <a:gd name="connsiteY1" fmla="*/ 575221 h 893117"/>
                  <a:gd name="connsiteX2" fmla="*/ 1048410 w 1097931"/>
                  <a:gd name="connsiteY2" fmla="*/ 860971 h 893117"/>
                  <a:gd name="connsiteX3" fmla="*/ 876960 w 1097931"/>
                  <a:gd name="connsiteY3" fmla="*/ 889546 h 893117"/>
                  <a:gd name="connsiteX4" fmla="*/ 724560 w 1097931"/>
                  <a:gd name="connsiteY4" fmla="*/ 889546 h 893117"/>
                  <a:gd name="connsiteX5" fmla="*/ 610260 w 1097931"/>
                  <a:gd name="connsiteY5" fmla="*/ 889546 h 893117"/>
                  <a:gd name="connsiteX6" fmla="*/ 438810 w 1097931"/>
                  <a:gd name="connsiteY6" fmla="*/ 889546 h 893117"/>
                  <a:gd name="connsiteX7" fmla="*/ 276885 w 1097931"/>
                  <a:gd name="connsiteY7" fmla="*/ 889546 h 893117"/>
                  <a:gd name="connsiteX8" fmla="*/ 29235 w 1097931"/>
                  <a:gd name="connsiteY8" fmla="*/ 889546 h 893117"/>
                  <a:gd name="connsiteX9" fmla="*/ 38760 w 1097931"/>
                  <a:gd name="connsiteY9" fmla="*/ 851446 h 893117"/>
                  <a:gd name="connsiteX10" fmla="*/ 334035 w 1097931"/>
                  <a:gd name="connsiteY10" fmla="*/ 832396 h 893117"/>
                  <a:gd name="connsiteX11" fmla="*/ 572160 w 1097931"/>
                  <a:gd name="connsiteY11" fmla="*/ 775246 h 893117"/>
                  <a:gd name="connsiteX12" fmla="*/ 743610 w 1097931"/>
                  <a:gd name="connsiteY12" fmla="*/ 651421 h 893117"/>
                  <a:gd name="connsiteX13" fmla="*/ 867435 w 1097931"/>
                  <a:gd name="connsiteY13" fmla="*/ 479971 h 893117"/>
                  <a:gd name="connsiteX14" fmla="*/ 981735 w 1097931"/>
                  <a:gd name="connsiteY14" fmla="*/ 270421 h 893117"/>
                  <a:gd name="connsiteX15" fmla="*/ 1029360 w 1097931"/>
                  <a:gd name="connsiteY15" fmla="*/ 184696 h 893117"/>
                  <a:gd name="connsiteX16" fmla="*/ 1096035 w 1097931"/>
                  <a:gd name="connsiteY16" fmla="*/ 13246 h 893117"/>
                  <a:gd name="connsiteX0" fmla="*/ 1096035 w 1097645"/>
                  <a:gd name="connsiteY0" fmla="*/ 13246 h 893118"/>
                  <a:gd name="connsiteX1" fmla="*/ 1076985 w 1097645"/>
                  <a:gd name="connsiteY1" fmla="*/ 575221 h 893118"/>
                  <a:gd name="connsiteX2" fmla="*/ 1076985 w 1097645"/>
                  <a:gd name="connsiteY2" fmla="*/ 860971 h 893118"/>
                  <a:gd name="connsiteX3" fmla="*/ 876960 w 1097645"/>
                  <a:gd name="connsiteY3" fmla="*/ 889546 h 893118"/>
                  <a:gd name="connsiteX4" fmla="*/ 724560 w 1097645"/>
                  <a:gd name="connsiteY4" fmla="*/ 889546 h 893118"/>
                  <a:gd name="connsiteX5" fmla="*/ 610260 w 1097645"/>
                  <a:gd name="connsiteY5" fmla="*/ 889546 h 893118"/>
                  <a:gd name="connsiteX6" fmla="*/ 438810 w 1097645"/>
                  <a:gd name="connsiteY6" fmla="*/ 889546 h 893118"/>
                  <a:gd name="connsiteX7" fmla="*/ 276885 w 1097645"/>
                  <a:gd name="connsiteY7" fmla="*/ 889546 h 893118"/>
                  <a:gd name="connsiteX8" fmla="*/ 29235 w 1097645"/>
                  <a:gd name="connsiteY8" fmla="*/ 889546 h 893118"/>
                  <a:gd name="connsiteX9" fmla="*/ 38760 w 1097645"/>
                  <a:gd name="connsiteY9" fmla="*/ 851446 h 893118"/>
                  <a:gd name="connsiteX10" fmla="*/ 334035 w 1097645"/>
                  <a:gd name="connsiteY10" fmla="*/ 832396 h 893118"/>
                  <a:gd name="connsiteX11" fmla="*/ 572160 w 1097645"/>
                  <a:gd name="connsiteY11" fmla="*/ 775246 h 893118"/>
                  <a:gd name="connsiteX12" fmla="*/ 743610 w 1097645"/>
                  <a:gd name="connsiteY12" fmla="*/ 651421 h 893118"/>
                  <a:gd name="connsiteX13" fmla="*/ 867435 w 1097645"/>
                  <a:gd name="connsiteY13" fmla="*/ 479971 h 893118"/>
                  <a:gd name="connsiteX14" fmla="*/ 981735 w 1097645"/>
                  <a:gd name="connsiteY14" fmla="*/ 270421 h 893118"/>
                  <a:gd name="connsiteX15" fmla="*/ 1029360 w 1097645"/>
                  <a:gd name="connsiteY15" fmla="*/ 184696 h 893118"/>
                  <a:gd name="connsiteX16" fmla="*/ 1096035 w 1097645"/>
                  <a:gd name="connsiteY16" fmla="*/ 13246 h 893118"/>
                  <a:gd name="connsiteX0" fmla="*/ 1096035 w 1097931"/>
                  <a:gd name="connsiteY0" fmla="*/ 13246 h 893117"/>
                  <a:gd name="connsiteX1" fmla="*/ 1076985 w 1097931"/>
                  <a:gd name="connsiteY1" fmla="*/ 575221 h 893117"/>
                  <a:gd name="connsiteX2" fmla="*/ 1048410 w 1097931"/>
                  <a:gd name="connsiteY2" fmla="*/ 860971 h 893117"/>
                  <a:gd name="connsiteX3" fmla="*/ 876960 w 1097931"/>
                  <a:gd name="connsiteY3" fmla="*/ 889546 h 893117"/>
                  <a:gd name="connsiteX4" fmla="*/ 724560 w 1097931"/>
                  <a:gd name="connsiteY4" fmla="*/ 889546 h 893117"/>
                  <a:gd name="connsiteX5" fmla="*/ 610260 w 1097931"/>
                  <a:gd name="connsiteY5" fmla="*/ 889546 h 893117"/>
                  <a:gd name="connsiteX6" fmla="*/ 438810 w 1097931"/>
                  <a:gd name="connsiteY6" fmla="*/ 889546 h 893117"/>
                  <a:gd name="connsiteX7" fmla="*/ 276885 w 1097931"/>
                  <a:gd name="connsiteY7" fmla="*/ 889546 h 893117"/>
                  <a:gd name="connsiteX8" fmla="*/ 29235 w 1097931"/>
                  <a:gd name="connsiteY8" fmla="*/ 889546 h 893117"/>
                  <a:gd name="connsiteX9" fmla="*/ 38760 w 1097931"/>
                  <a:gd name="connsiteY9" fmla="*/ 851446 h 893117"/>
                  <a:gd name="connsiteX10" fmla="*/ 334035 w 1097931"/>
                  <a:gd name="connsiteY10" fmla="*/ 832396 h 893117"/>
                  <a:gd name="connsiteX11" fmla="*/ 572160 w 1097931"/>
                  <a:gd name="connsiteY11" fmla="*/ 775246 h 893117"/>
                  <a:gd name="connsiteX12" fmla="*/ 743610 w 1097931"/>
                  <a:gd name="connsiteY12" fmla="*/ 651421 h 893117"/>
                  <a:gd name="connsiteX13" fmla="*/ 867435 w 1097931"/>
                  <a:gd name="connsiteY13" fmla="*/ 479971 h 893117"/>
                  <a:gd name="connsiteX14" fmla="*/ 981735 w 1097931"/>
                  <a:gd name="connsiteY14" fmla="*/ 270421 h 893117"/>
                  <a:gd name="connsiteX15" fmla="*/ 1029360 w 1097931"/>
                  <a:gd name="connsiteY15" fmla="*/ 184696 h 893117"/>
                  <a:gd name="connsiteX16" fmla="*/ 1096035 w 1097931"/>
                  <a:gd name="connsiteY16" fmla="*/ 13246 h 893117"/>
                  <a:gd name="connsiteX0" fmla="*/ 1096035 w 1097645"/>
                  <a:gd name="connsiteY0" fmla="*/ 13246 h 893118"/>
                  <a:gd name="connsiteX1" fmla="*/ 1076985 w 1097645"/>
                  <a:gd name="connsiteY1" fmla="*/ 575221 h 893118"/>
                  <a:gd name="connsiteX2" fmla="*/ 1076985 w 1097645"/>
                  <a:gd name="connsiteY2" fmla="*/ 860971 h 893118"/>
                  <a:gd name="connsiteX3" fmla="*/ 876960 w 1097645"/>
                  <a:gd name="connsiteY3" fmla="*/ 889546 h 893118"/>
                  <a:gd name="connsiteX4" fmla="*/ 724560 w 1097645"/>
                  <a:gd name="connsiteY4" fmla="*/ 889546 h 893118"/>
                  <a:gd name="connsiteX5" fmla="*/ 610260 w 1097645"/>
                  <a:gd name="connsiteY5" fmla="*/ 889546 h 893118"/>
                  <a:gd name="connsiteX6" fmla="*/ 438810 w 1097645"/>
                  <a:gd name="connsiteY6" fmla="*/ 889546 h 893118"/>
                  <a:gd name="connsiteX7" fmla="*/ 276885 w 1097645"/>
                  <a:gd name="connsiteY7" fmla="*/ 889546 h 893118"/>
                  <a:gd name="connsiteX8" fmla="*/ 29235 w 1097645"/>
                  <a:gd name="connsiteY8" fmla="*/ 889546 h 893118"/>
                  <a:gd name="connsiteX9" fmla="*/ 38760 w 1097645"/>
                  <a:gd name="connsiteY9" fmla="*/ 851446 h 893118"/>
                  <a:gd name="connsiteX10" fmla="*/ 334035 w 1097645"/>
                  <a:gd name="connsiteY10" fmla="*/ 832396 h 893118"/>
                  <a:gd name="connsiteX11" fmla="*/ 572160 w 1097645"/>
                  <a:gd name="connsiteY11" fmla="*/ 775246 h 893118"/>
                  <a:gd name="connsiteX12" fmla="*/ 743610 w 1097645"/>
                  <a:gd name="connsiteY12" fmla="*/ 651421 h 893118"/>
                  <a:gd name="connsiteX13" fmla="*/ 867435 w 1097645"/>
                  <a:gd name="connsiteY13" fmla="*/ 479971 h 893118"/>
                  <a:gd name="connsiteX14" fmla="*/ 981735 w 1097645"/>
                  <a:gd name="connsiteY14" fmla="*/ 270421 h 893118"/>
                  <a:gd name="connsiteX15" fmla="*/ 1029360 w 1097645"/>
                  <a:gd name="connsiteY15" fmla="*/ 184696 h 893118"/>
                  <a:gd name="connsiteX16" fmla="*/ 1096035 w 1097645"/>
                  <a:gd name="connsiteY16" fmla="*/ 13246 h 893118"/>
                  <a:gd name="connsiteX0" fmla="*/ 1096035 w 1101757"/>
                  <a:gd name="connsiteY0" fmla="*/ 14249 h 893371"/>
                  <a:gd name="connsiteX1" fmla="*/ 1096035 w 1101757"/>
                  <a:gd name="connsiteY1" fmla="*/ 595274 h 893371"/>
                  <a:gd name="connsiteX2" fmla="*/ 1076985 w 1101757"/>
                  <a:gd name="connsiteY2" fmla="*/ 861974 h 893371"/>
                  <a:gd name="connsiteX3" fmla="*/ 876960 w 1101757"/>
                  <a:gd name="connsiteY3" fmla="*/ 890549 h 893371"/>
                  <a:gd name="connsiteX4" fmla="*/ 724560 w 1101757"/>
                  <a:gd name="connsiteY4" fmla="*/ 890549 h 893371"/>
                  <a:gd name="connsiteX5" fmla="*/ 610260 w 1101757"/>
                  <a:gd name="connsiteY5" fmla="*/ 890549 h 893371"/>
                  <a:gd name="connsiteX6" fmla="*/ 438810 w 1101757"/>
                  <a:gd name="connsiteY6" fmla="*/ 890549 h 893371"/>
                  <a:gd name="connsiteX7" fmla="*/ 276885 w 1101757"/>
                  <a:gd name="connsiteY7" fmla="*/ 890549 h 893371"/>
                  <a:gd name="connsiteX8" fmla="*/ 29235 w 1101757"/>
                  <a:gd name="connsiteY8" fmla="*/ 890549 h 893371"/>
                  <a:gd name="connsiteX9" fmla="*/ 38760 w 1101757"/>
                  <a:gd name="connsiteY9" fmla="*/ 852449 h 893371"/>
                  <a:gd name="connsiteX10" fmla="*/ 334035 w 1101757"/>
                  <a:gd name="connsiteY10" fmla="*/ 833399 h 893371"/>
                  <a:gd name="connsiteX11" fmla="*/ 572160 w 1101757"/>
                  <a:gd name="connsiteY11" fmla="*/ 776249 h 893371"/>
                  <a:gd name="connsiteX12" fmla="*/ 743610 w 1101757"/>
                  <a:gd name="connsiteY12" fmla="*/ 652424 h 893371"/>
                  <a:gd name="connsiteX13" fmla="*/ 867435 w 1101757"/>
                  <a:gd name="connsiteY13" fmla="*/ 480974 h 893371"/>
                  <a:gd name="connsiteX14" fmla="*/ 981735 w 1101757"/>
                  <a:gd name="connsiteY14" fmla="*/ 271424 h 893371"/>
                  <a:gd name="connsiteX15" fmla="*/ 1029360 w 1101757"/>
                  <a:gd name="connsiteY15" fmla="*/ 185699 h 893371"/>
                  <a:gd name="connsiteX16" fmla="*/ 1096035 w 1101757"/>
                  <a:gd name="connsiteY16" fmla="*/ 14249 h 893371"/>
                  <a:gd name="connsiteX0" fmla="*/ 1096035 w 1101757"/>
                  <a:gd name="connsiteY0" fmla="*/ 14249 h 893371"/>
                  <a:gd name="connsiteX1" fmla="*/ 1096035 w 1101757"/>
                  <a:gd name="connsiteY1" fmla="*/ 595274 h 893371"/>
                  <a:gd name="connsiteX2" fmla="*/ 1076985 w 1101757"/>
                  <a:gd name="connsiteY2" fmla="*/ 861974 h 893371"/>
                  <a:gd name="connsiteX3" fmla="*/ 876960 w 1101757"/>
                  <a:gd name="connsiteY3" fmla="*/ 890549 h 893371"/>
                  <a:gd name="connsiteX4" fmla="*/ 724560 w 1101757"/>
                  <a:gd name="connsiteY4" fmla="*/ 890549 h 893371"/>
                  <a:gd name="connsiteX5" fmla="*/ 610260 w 1101757"/>
                  <a:gd name="connsiteY5" fmla="*/ 890549 h 893371"/>
                  <a:gd name="connsiteX6" fmla="*/ 438810 w 1101757"/>
                  <a:gd name="connsiteY6" fmla="*/ 890549 h 893371"/>
                  <a:gd name="connsiteX7" fmla="*/ 276885 w 1101757"/>
                  <a:gd name="connsiteY7" fmla="*/ 890549 h 893371"/>
                  <a:gd name="connsiteX8" fmla="*/ 29235 w 1101757"/>
                  <a:gd name="connsiteY8" fmla="*/ 890549 h 893371"/>
                  <a:gd name="connsiteX9" fmla="*/ 38760 w 1101757"/>
                  <a:gd name="connsiteY9" fmla="*/ 852449 h 893371"/>
                  <a:gd name="connsiteX10" fmla="*/ 334035 w 1101757"/>
                  <a:gd name="connsiteY10" fmla="*/ 833399 h 893371"/>
                  <a:gd name="connsiteX11" fmla="*/ 572160 w 1101757"/>
                  <a:gd name="connsiteY11" fmla="*/ 776249 h 893371"/>
                  <a:gd name="connsiteX12" fmla="*/ 743610 w 1101757"/>
                  <a:gd name="connsiteY12" fmla="*/ 652424 h 893371"/>
                  <a:gd name="connsiteX13" fmla="*/ 867435 w 1101757"/>
                  <a:gd name="connsiteY13" fmla="*/ 480974 h 893371"/>
                  <a:gd name="connsiteX14" fmla="*/ 972210 w 1101757"/>
                  <a:gd name="connsiteY14" fmla="*/ 271424 h 893371"/>
                  <a:gd name="connsiteX15" fmla="*/ 1029360 w 1101757"/>
                  <a:gd name="connsiteY15" fmla="*/ 185699 h 893371"/>
                  <a:gd name="connsiteX16" fmla="*/ 1096035 w 1101757"/>
                  <a:gd name="connsiteY16" fmla="*/ 14249 h 893371"/>
                  <a:gd name="connsiteX0" fmla="*/ 1096035 w 1103850"/>
                  <a:gd name="connsiteY0" fmla="*/ 15338 h 894460"/>
                  <a:gd name="connsiteX1" fmla="*/ 1096035 w 1103850"/>
                  <a:gd name="connsiteY1" fmla="*/ 596363 h 894460"/>
                  <a:gd name="connsiteX2" fmla="*/ 1076985 w 1103850"/>
                  <a:gd name="connsiteY2" fmla="*/ 863063 h 894460"/>
                  <a:gd name="connsiteX3" fmla="*/ 876960 w 1103850"/>
                  <a:gd name="connsiteY3" fmla="*/ 891638 h 894460"/>
                  <a:gd name="connsiteX4" fmla="*/ 724560 w 1103850"/>
                  <a:gd name="connsiteY4" fmla="*/ 891638 h 894460"/>
                  <a:gd name="connsiteX5" fmla="*/ 610260 w 1103850"/>
                  <a:gd name="connsiteY5" fmla="*/ 891638 h 894460"/>
                  <a:gd name="connsiteX6" fmla="*/ 438810 w 1103850"/>
                  <a:gd name="connsiteY6" fmla="*/ 891638 h 894460"/>
                  <a:gd name="connsiteX7" fmla="*/ 276885 w 1103850"/>
                  <a:gd name="connsiteY7" fmla="*/ 891638 h 894460"/>
                  <a:gd name="connsiteX8" fmla="*/ 29235 w 1103850"/>
                  <a:gd name="connsiteY8" fmla="*/ 891638 h 894460"/>
                  <a:gd name="connsiteX9" fmla="*/ 38760 w 1103850"/>
                  <a:gd name="connsiteY9" fmla="*/ 853538 h 894460"/>
                  <a:gd name="connsiteX10" fmla="*/ 334035 w 1103850"/>
                  <a:gd name="connsiteY10" fmla="*/ 834488 h 894460"/>
                  <a:gd name="connsiteX11" fmla="*/ 572160 w 1103850"/>
                  <a:gd name="connsiteY11" fmla="*/ 777338 h 894460"/>
                  <a:gd name="connsiteX12" fmla="*/ 743610 w 1103850"/>
                  <a:gd name="connsiteY12" fmla="*/ 653513 h 894460"/>
                  <a:gd name="connsiteX13" fmla="*/ 867435 w 1103850"/>
                  <a:gd name="connsiteY13" fmla="*/ 482063 h 894460"/>
                  <a:gd name="connsiteX14" fmla="*/ 972210 w 1103850"/>
                  <a:gd name="connsiteY14" fmla="*/ 272513 h 894460"/>
                  <a:gd name="connsiteX15" fmla="*/ 1000785 w 1103850"/>
                  <a:gd name="connsiteY15" fmla="*/ 177263 h 894460"/>
                  <a:gd name="connsiteX16" fmla="*/ 1096035 w 1103850"/>
                  <a:gd name="connsiteY16" fmla="*/ 15338 h 89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03850" h="894460">
                    <a:moveTo>
                      <a:pt x="1096035" y="15338"/>
                    </a:moveTo>
                    <a:cubicBezTo>
                      <a:pt x="1111910" y="85188"/>
                      <a:pt x="1099210" y="455076"/>
                      <a:pt x="1096035" y="596363"/>
                    </a:cubicBezTo>
                    <a:cubicBezTo>
                      <a:pt x="1092860" y="737650"/>
                      <a:pt x="1113498" y="813851"/>
                      <a:pt x="1076985" y="863063"/>
                    </a:cubicBezTo>
                    <a:cubicBezTo>
                      <a:pt x="1040473" y="912276"/>
                      <a:pt x="935698" y="886876"/>
                      <a:pt x="876960" y="891638"/>
                    </a:cubicBezTo>
                    <a:cubicBezTo>
                      <a:pt x="818223" y="896401"/>
                      <a:pt x="769010" y="891638"/>
                      <a:pt x="724560" y="891638"/>
                    </a:cubicBezTo>
                    <a:lnTo>
                      <a:pt x="610260" y="891638"/>
                    </a:lnTo>
                    <a:lnTo>
                      <a:pt x="438810" y="891638"/>
                    </a:lnTo>
                    <a:lnTo>
                      <a:pt x="276885" y="891638"/>
                    </a:lnTo>
                    <a:cubicBezTo>
                      <a:pt x="208623" y="891638"/>
                      <a:pt x="68922" y="897988"/>
                      <a:pt x="29235" y="891638"/>
                    </a:cubicBezTo>
                    <a:cubicBezTo>
                      <a:pt x="-10452" y="885288"/>
                      <a:pt x="-12040" y="863063"/>
                      <a:pt x="38760" y="853538"/>
                    </a:cubicBezTo>
                    <a:cubicBezTo>
                      <a:pt x="89560" y="844013"/>
                      <a:pt x="245135" y="847188"/>
                      <a:pt x="334035" y="834488"/>
                    </a:cubicBezTo>
                    <a:cubicBezTo>
                      <a:pt x="422935" y="821788"/>
                      <a:pt x="503898" y="807500"/>
                      <a:pt x="572160" y="777338"/>
                    </a:cubicBezTo>
                    <a:cubicBezTo>
                      <a:pt x="640422" y="747176"/>
                      <a:pt x="694398" y="702725"/>
                      <a:pt x="743610" y="653513"/>
                    </a:cubicBezTo>
                    <a:cubicBezTo>
                      <a:pt x="792822" y="604301"/>
                      <a:pt x="829335" y="545563"/>
                      <a:pt x="867435" y="482063"/>
                    </a:cubicBezTo>
                    <a:cubicBezTo>
                      <a:pt x="905535" y="418563"/>
                      <a:pt x="946810" y="324901"/>
                      <a:pt x="972210" y="272513"/>
                    </a:cubicBezTo>
                    <a:cubicBezTo>
                      <a:pt x="997610" y="220126"/>
                      <a:pt x="980148" y="220125"/>
                      <a:pt x="1000785" y="177263"/>
                    </a:cubicBezTo>
                    <a:cubicBezTo>
                      <a:pt x="1021422" y="134401"/>
                      <a:pt x="1080160" y="-54512"/>
                      <a:pt x="1096035" y="15338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uadroTexto 49">
                  <a:extLst>
                    <a:ext uri="{FF2B5EF4-FFF2-40B4-BE49-F238E27FC236}">
                      <a16:creationId xmlns:a16="http://schemas.microsoft.com/office/drawing/2014/main" xmlns="" id="{3D533FB0-191C-45E5-973A-FEC381CD25E4}"/>
                    </a:ext>
                  </a:extLst>
                </p:cNvPr>
                <p:cNvSpPr txBox="1"/>
                <p:nvPr/>
              </p:nvSpPr>
              <p:spPr>
                <a:xfrm>
                  <a:off x="3397553" y="3297093"/>
                  <a:ext cx="295275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sz="135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135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ES" sz="135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AR" sz="1350" dirty="0"/>
                </a:p>
              </p:txBody>
            </p:sp>
          </mc:Choice>
          <mc:Fallback xmlns="">
            <p:sp>
              <p:nvSpPr>
                <p:cNvPr id="50" name="CuadroTexto 49">
                  <a:extLst>
                    <a:ext uri="{FF2B5EF4-FFF2-40B4-BE49-F238E27FC236}">
                      <a16:creationId xmlns:a16="http://schemas.microsoft.com/office/drawing/2014/main" id="{3D533FB0-191C-45E5-973A-FEC381CD25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553" y="3297093"/>
                  <a:ext cx="295275" cy="4001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xmlns="" id="{D6AD3B8D-541E-46FD-8A9F-A43AEB646B9C}"/>
              </a:ext>
            </a:extLst>
          </p:cNvPr>
          <p:cNvCxnSpPr>
            <a:cxnSpLocks/>
          </p:cNvCxnSpPr>
          <p:nvPr/>
        </p:nvCxnSpPr>
        <p:spPr>
          <a:xfrm>
            <a:off x="2567065" y="2789296"/>
            <a:ext cx="0" cy="1000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xmlns="" id="{4AE52F0D-6F73-4757-8F73-E3708CECE7C9}"/>
              </a:ext>
            </a:extLst>
          </p:cNvPr>
          <p:cNvCxnSpPr/>
          <p:nvPr/>
        </p:nvCxnSpPr>
        <p:spPr>
          <a:xfrm>
            <a:off x="2771800" y="1904856"/>
            <a:ext cx="0" cy="905792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xmlns="" id="{26E6DC60-DB6F-4C55-91BF-4DCAF0FCA5DC}"/>
              </a:ext>
            </a:extLst>
          </p:cNvPr>
          <p:cNvCxnSpPr>
            <a:cxnSpLocks/>
          </p:cNvCxnSpPr>
          <p:nvPr/>
        </p:nvCxnSpPr>
        <p:spPr>
          <a:xfrm>
            <a:off x="5940152" y="1990635"/>
            <a:ext cx="0" cy="866116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xmlns="" id="{8C7904FD-B206-412D-9BE1-11E052840378}"/>
                  </a:ext>
                </a:extLst>
              </p:cNvPr>
              <p:cNvSpPr txBox="1"/>
              <p:nvPr/>
            </p:nvSpPr>
            <p:spPr>
              <a:xfrm>
                <a:off x="5836907" y="2842001"/>
                <a:ext cx="23310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35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 xmlns="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8C7904FD-B206-412D-9BE1-11E052840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07" y="2842001"/>
                <a:ext cx="233107" cy="300082"/>
              </a:xfrm>
              <a:prstGeom prst="rect">
                <a:avLst/>
              </a:prstGeom>
              <a:blipFill>
                <a:blip r:embed="rId9"/>
                <a:stretch>
                  <a:fillRect r="-512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xmlns="" id="{F7578083-F073-4A2A-8239-23F2A8A496CB}"/>
                  </a:ext>
                </a:extLst>
              </p:cNvPr>
              <p:cNvSpPr txBox="1"/>
              <p:nvPr/>
            </p:nvSpPr>
            <p:spPr>
              <a:xfrm>
                <a:off x="2670941" y="2838227"/>
                <a:ext cx="25300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_tradnl" altLang="es-ES" sz="1350" dirty="0">
                          <a:latin typeface="Symbol" pitchFamily="18" charset="2"/>
                          <a:cs typeface="Times New Roman" pitchFamily="18" charset="0"/>
                        </a:rPr>
                        <m:t>m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 xmlns="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F7578083-F073-4A2A-8239-23F2A8A49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41" y="2838227"/>
                <a:ext cx="253004" cy="300082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xmlns="" id="{F2037916-D2B4-4954-AC7E-BBD89E0CB75A}"/>
                  </a:ext>
                </a:extLst>
              </p:cNvPr>
              <p:cNvSpPr txBox="1"/>
              <p:nvPr/>
            </p:nvSpPr>
            <p:spPr>
              <a:xfrm>
                <a:off x="3321489" y="1898682"/>
                <a:ext cx="2068112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ES" sz="13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s-ES" altLang="es-ES" sz="13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es-ES" sz="13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a:rPr lang="es-ES" altLang="es-ES" sz="13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AR" sz="135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s-ES" altLang="es-ES" sz="13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= </m:t>
                      </m:r>
                      <m:r>
                        <m:rPr>
                          <m:nor/>
                        </m:rPr>
                        <a:rPr lang="es-ES" sz="13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s-ES" altLang="es-ES" sz="13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s-ES" altLang="es-ES" sz="13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s-ES" altLang="es-ES" sz="135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AR" sz="135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E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s-ES" altLang="es-ES" sz="135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135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F2037916-D2B4-4954-AC7E-BBD89E0CB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89" y="1898682"/>
                <a:ext cx="2068112" cy="300082"/>
              </a:xfrm>
              <a:prstGeom prst="rect">
                <a:avLst/>
              </a:prstGeom>
              <a:blipFill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xmlns="" id="{E689F310-4F79-4C6E-8F42-4A852CB8EBDD}"/>
              </a:ext>
            </a:extLst>
          </p:cNvPr>
          <p:cNvCxnSpPr>
            <a:cxnSpLocks/>
          </p:cNvCxnSpPr>
          <p:nvPr/>
        </p:nvCxnSpPr>
        <p:spPr>
          <a:xfrm flipH="1">
            <a:off x="2530567" y="2169990"/>
            <a:ext cx="1042461" cy="591971"/>
          </a:xfrm>
          <a:prstGeom prst="straightConnector1">
            <a:avLst/>
          </a:prstGeom>
          <a:ln w="158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:a16="http://schemas.microsoft.com/office/drawing/2014/main" xmlns="" id="{2BC84B39-6DDB-441D-A337-41C44D1EEDF8}"/>
              </a:ext>
            </a:extLst>
          </p:cNvPr>
          <p:cNvCxnSpPr>
            <a:cxnSpLocks/>
          </p:cNvCxnSpPr>
          <p:nvPr/>
        </p:nvCxnSpPr>
        <p:spPr>
          <a:xfrm>
            <a:off x="4895429" y="2210274"/>
            <a:ext cx="703141" cy="671566"/>
          </a:xfrm>
          <a:prstGeom prst="straightConnector1">
            <a:avLst/>
          </a:prstGeom>
          <a:ln w="15875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="" id="{35E96FF4-3F43-4CC0-8FCB-A547D51F8CB5}"/>
                  </a:ext>
                </a:extLst>
              </p:cNvPr>
              <p:cNvSpPr txBox="1"/>
              <p:nvPr/>
            </p:nvSpPr>
            <p:spPr>
              <a:xfrm>
                <a:off x="1465953" y="1713636"/>
                <a:ext cx="1028125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s-E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E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S" sz="1200" i="1" dirty="0"/>
                  <a:t>(</a:t>
                </a:r>
                <a:r>
                  <a:rPr lang="es-ES" altLang="es-ES" sz="1200" dirty="0">
                    <a:sym typeface="Symbol" panose="05050102010706020507" pitchFamily="18" charset="2"/>
                  </a:rPr>
                  <a:t>;</a:t>
                </a:r>
                <a14:m>
                  <m:oMath xmlns:m="http://schemas.openxmlformats.org/officeDocument/2006/math">
                    <m:r>
                      <a:rPr lang="es-ES" altLang="es-ES" sz="1200" b="0" i="1" smtClean="0">
                        <a:latin typeface="Cambria Math"/>
                        <a:sym typeface="Symbol"/>
                      </a:rPr>
                      <m:t></m:t>
                    </m:r>
                  </m:oMath>
                </a14:m>
                <a:r>
                  <a:rPr lang="es-ES" altLang="es-ES" sz="1200" dirty="0">
                    <a:sym typeface="Symbol" panose="05050102010706020507" pitchFamily="18" charset="2"/>
                  </a:rPr>
                  <a:t>)</a:t>
                </a:r>
              </a:p>
              <a:p>
                <a:endParaRPr lang="es-AR" sz="12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5E96FF4-3F43-4CC0-8FCB-A547D51F8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953" y="1713636"/>
                <a:ext cx="1028125" cy="477503"/>
              </a:xfrm>
              <a:prstGeom prst="rect">
                <a:avLst/>
              </a:prstGeom>
              <a:blipFill rotWithShape="1">
                <a:blip r:embed="rId12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xmlns="" id="{9A8442C9-0262-4E5A-A303-6C16B4515B51}"/>
                  </a:ext>
                </a:extLst>
              </p:cNvPr>
              <p:cNvSpPr txBox="1"/>
              <p:nvPr/>
            </p:nvSpPr>
            <p:spPr>
              <a:xfrm flipH="1">
                <a:off x="6443996" y="1713636"/>
                <a:ext cx="10210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 </a:t>
                </a:r>
                <a14:m>
                  <m:oMath xmlns:m="http://schemas.openxmlformats.org/officeDocument/2006/math">
                    <m:r>
                      <a:rPr lang="es-ES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ES" sz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AR" sz="12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E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s-AR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s-AR" sz="1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A8442C9-0262-4E5A-A303-6C16B4515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43996" y="1713636"/>
                <a:ext cx="1021083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CuadroTexto"/>
          <p:cNvSpPr txBox="1"/>
          <p:nvPr/>
        </p:nvSpPr>
        <p:spPr>
          <a:xfrm>
            <a:off x="179512" y="137528"/>
            <a:ext cx="8712251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A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s-A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probabilidad asignada a un intervalo de valores de </a:t>
            </a:r>
            <a:r>
              <a:rPr lang="es-AR" sz="16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es el área debajo de la curva normal que se apoya sobre dicho intervalo</a:t>
            </a:r>
            <a:r>
              <a:rPr lang="es-AR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A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todas las curvas normales, se han calculado las áreas de la normal estándar. A partir  de estas áreas se pueden conocer las probabilidades asignadas a cualquier intervalo de valores de una variable normal </a:t>
            </a:r>
            <a:r>
              <a:rPr lang="es-AR" sz="1600" i="1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</a:rPr>
              <a:t>X</a:t>
            </a:r>
            <a:r>
              <a:rPr lang="es-A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 media </a:t>
            </a:r>
            <a:r>
              <a:rPr lang="es-ES_tradnl" alt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ymbol" panose="05050102010706020507" pitchFamily="18" charset="2"/>
                <a:cs typeface="Times New Roman" pitchFamily="18" charset="0"/>
              </a:rPr>
              <a:t>m</a:t>
            </a:r>
            <a:r>
              <a:rPr lang="es-ES_tradnl" altLang="es-ES" sz="16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 y desviación estándar </a:t>
            </a:r>
            <a:r>
              <a:rPr lang="es-ES_tradnl" altLang="es-E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s-ES_tradnl" altLang="es-ES" sz="1600" dirty="0">
                <a:solidFill>
                  <a:prstClr val="black">
                    <a:lumMod val="75000"/>
                    <a:lumOff val="25000"/>
                  </a:prstClr>
                </a:solidFill>
                <a:cs typeface="Times New Roman" pitchFamily="18" charset="0"/>
              </a:rPr>
              <a:t>.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anose="05000000000000000000" pitchFamily="2" charset="2"/>
              <a:buChar char="§"/>
            </a:pPr>
            <a:endParaRPr lang="es-A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105806-5369-4BB1-A1AE-44FE92C0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877272"/>
            <a:ext cx="8729374" cy="1143000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</a:t>
            </a:r>
            <a:r>
              <a:rPr lang="es-ES" sz="4400" dirty="0" smtClean="0"/>
              <a:t>Normal. Ejemplo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70AF305-20C7-4189-A84E-CD544BD604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471370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AR" dirty="0" smtClean="0"/>
              <a:t>El Cociente Intelectual se distribuye normalmente en la población general con una media de 100 y una desviación estándar de 15. </a:t>
            </a:r>
          </a:p>
          <a:p>
            <a:pPr marL="45720" indent="0" algn="just">
              <a:buNone/>
            </a:pPr>
            <a:r>
              <a:rPr lang="es-AR" dirty="0" smtClean="0"/>
              <a:t>Hallar</a:t>
            </a:r>
          </a:p>
          <a:p>
            <a:pPr marL="502920" indent="-457200" algn="just">
              <a:buClrTx/>
              <a:buAutoNum type="alphaLcParenR"/>
            </a:pPr>
            <a:r>
              <a:rPr lang="es-AR" dirty="0" smtClean="0"/>
              <a:t>El porcentaje de la población con un CI superior a 110.</a:t>
            </a:r>
          </a:p>
          <a:p>
            <a:pPr marL="502920" indent="-457200" algn="just">
              <a:buClrTx/>
              <a:buAutoNum type="alphaLcParenR"/>
            </a:pPr>
            <a:r>
              <a:rPr lang="es-AR" dirty="0" smtClean="0"/>
              <a:t>La probabilidad de que una persona elegida al azar tenga un CI inferior a 95.</a:t>
            </a:r>
          </a:p>
          <a:p>
            <a:pPr marL="502920" indent="-457200" algn="just">
              <a:buClrTx/>
              <a:buAutoNum type="alphaLcParenR"/>
            </a:pPr>
            <a:r>
              <a:rPr lang="es-AR" dirty="0" smtClean="0"/>
              <a:t>El porcentaje de la población con un CI entre 85 y 115 (menos de una desviación estándar de la media).</a:t>
            </a:r>
          </a:p>
          <a:p>
            <a:pPr marL="502920" indent="-457200" algn="just">
              <a:buClrTx/>
              <a:buAutoNum type="alphaLcParenR"/>
            </a:pPr>
            <a:r>
              <a:rPr lang="es-AR" dirty="0" smtClean="0"/>
              <a:t>El porcentaje de personas con CI entre 110 y 120.</a:t>
            </a:r>
          </a:p>
          <a:p>
            <a:pPr marL="502920" indent="-457200" algn="just">
              <a:buClrTx/>
              <a:buAutoNum type="alphaLcParenR"/>
            </a:pPr>
            <a:r>
              <a:rPr lang="es-AR" dirty="0" smtClean="0"/>
              <a:t>El CI mínimo de una persona que pertenece al 2% de mayores CI de la población.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59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105806-5369-4BB1-A1AE-44FE92C0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877272"/>
            <a:ext cx="8729374" cy="1143000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</a:t>
            </a:r>
            <a:r>
              <a:rPr lang="es-ES" sz="4400" dirty="0" smtClean="0"/>
              <a:t>Normal. Ejemplo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70AF305-20C7-4189-A84E-CD544BD604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905907"/>
            <a:ext cx="4752528" cy="4907357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s-A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 </a:t>
            </a:r>
            <a:r>
              <a:rPr lang="es-A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Times New Roman" panose="02020603050405020304" pitchFamily="18" charset="0"/>
                <a:sym typeface="Symbol"/>
              </a:rPr>
              <a:t>N(100,15)</a:t>
            </a:r>
            <a:endParaRPr lang="es-AR" sz="2000" dirty="0" smtClean="0">
              <a:latin typeface="+mj-lt"/>
            </a:endParaRPr>
          </a:p>
          <a:p>
            <a:pPr marL="45720" indent="0" algn="just">
              <a:buNone/>
            </a:pPr>
            <a:r>
              <a:rPr lang="es-AR" sz="2000" dirty="0" smtClean="0"/>
              <a:t>Hallar</a:t>
            </a:r>
          </a:p>
          <a:p>
            <a:pPr marL="502920" indent="-457200" algn="just">
              <a:buClrTx/>
              <a:buAutoNum type="alphaLcParenR"/>
            </a:pPr>
            <a:r>
              <a:rPr lang="es-AR" sz="2000" dirty="0" smtClean="0"/>
              <a:t>El porcentaje de la población con un CI superior a 110.</a:t>
            </a:r>
          </a:p>
          <a:p>
            <a:pPr marL="45720" indent="0" algn="just">
              <a:buClrTx/>
              <a:buNone/>
            </a:pPr>
            <a:r>
              <a:rPr lang="es-AR" sz="2000" dirty="0" smtClean="0"/>
              <a:t>Hay que hallar P(</a:t>
            </a:r>
            <a:r>
              <a:rPr lang="es-A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 smtClean="0"/>
              <a:t> &gt; 110) y multiplicarla por 100.</a:t>
            </a:r>
          </a:p>
          <a:p>
            <a:pPr marL="45720" indent="0" algn="just">
              <a:buClrTx/>
              <a:buNone/>
            </a:pPr>
            <a:r>
              <a:rPr lang="es-AR" sz="2000" dirty="0" smtClean="0"/>
              <a:t>En la App </a:t>
            </a:r>
            <a:r>
              <a:rPr lang="es-AR" sz="2000" dirty="0" err="1" smtClean="0"/>
              <a:t>Probability</a:t>
            </a:r>
            <a:r>
              <a:rPr lang="es-AR" sz="2000" dirty="0" smtClean="0"/>
              <a:t> se elige la distribución Normal, se indican los parámetros, se pone x = 110 y se elige la primera ventana y se lee la probabilidad a la derecha (puede redondearse a 4 decimales). En este caso es 0,25249.</a:t>
            </a:r>
          </a:p>
          <a:p>
            <a:pPr marL="45720" indent="0" algn="just">
              <a:buClrTx/>
              <a:buNone/>
            </a:pPr>
            <a:r>
              <a:rPr lang="es-AR" sz="2000" dirty="0" smtClean="0"/>
              <a:t>Respuesta: 25,25% de la población tiene un CI superior a 110.</a:t>
            </a:r>
          </a:p>
          <a:p>
            <a:pPr marL="45720" indent="0" algn="just">
              <a:buClrTx/>
              <a:buNone/>
            </a:pPr>
            <a:endParaRPr lang="es-AR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880320" cy="51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53975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AR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= Cociente </a:t>
            </a:r>
            <a:r>
              <a:rPr lang="es-A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Intelectual (CI) 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una persona elegida al azar de la población general.</a:t>
            </a:r>
          </a:p>
        </p:txBody>
      </p:sp>
    </p:spTree>
    <p:extLst>
      <p:ext uri="{BB962C8B-B14F-4D97-AF65-F5344CB8AC3E}">
        <p14:creationId xmlns:p14="http://schemas.microsoft.com/office/powerpoint/2010/main" val="6007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105806-5369-4BB1-A1AE-44FE92C0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877272"/>
            <a:ext cx="8729374" cy="1143000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Distribución </a:t>
            </a:r>
            <a:r>
              <a:rPr lang="es-ES" sz="4400" dirty="0" smtClean="0"/>
              <a:t>Normal. Ejemplo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70AF305-20C7-4189-A84E-CD544BD604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124745"/>
            <a:ext cx="4752528" cy="43924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A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 </a:t>
            </a:r>
            <a:r>
              <a:rPr lang="es-AR" sz="20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  <a:sym typeface="Symbol"/>
              </a:rPr>
              <a:t>N(100,15)</a:t>
            </a:r>
            <a:endParaRPr lang="es-AR" sz="2000" dirty="0" smtClean="0"/>
          </a:p>
          <a:p>
            <a:pPr marL="45720" indent="0" algn="just">
              <a:buNone/>
            </a:pPr>
            <a:r>
              <a:rPr lang="es-AR" sz="2000" dirty="0" smtClean="0"/>
              <a:t>Hallar</a:t>
            </a:r>
          </a:p>
          <a:p>
            <a:pPr marL="502920" lvl="0" indent="-457200" algn="just">
              <a:buClrTx/>
              <a:buFont typeface="+mj-lt"/>
              <a:buAutoNum type="alphaLcParenR" startAt="2"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probabilidad de que una persona elegida al azar tenga un CI inferior a 95.</a:t>
            </a:r>
          </a:p>
          <a:p>
            <a:pPr marL="45720" indent="0" algn="just">
              <a:buClrTx/>
              <a:buNone/>
            </a:pPr>
            <a:r>
              <a:rPr lang="es-AR" sz="2000" dirty="0" smtClean="0"/>
              <a:t>Hay que hallar P(</a:t>
            </a:r>
            <a:r>
              <a:rPr lang="es-A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 smtClean="0"/>
              <a:t> &lt; 95)  </a:t>
            </a:r>
          </a:p>
          <a:p>
            <a:pPr marL="45720" indent="0" algn="just">
              <a:buClrTx/>
              <a:buNone/>
            </a:pPr>
            <a:r>
              <a:rPr lang="es-AR" sz="2000" dirty="0" smtClean="0"/>
              <a:t>En la App </a:t>
            </a:r>
            <a:r>
              <a:rPr lang="es-AR" sz="2000" dirty="0" err="1" smtClean="0"/>
              <a:t>Probability</a:t>
            </a:r>
            <a:r>
              <a:rPr lang="es-AR" sz="2000" dirty="0" smtClean="0"/>
              <a:t> se pone x = 95, se elige la segunda ventana y se lee la probabilidad a la derecha. En este caso es 0,36944.</a:t>
            </a:r>
          </a:p>
          <a:p>
            <a:pPr marL="45720" indent="0" algn="just">
              <a:buClrTx/>
              <a:buNone/>
            </a:pPr>
            <a:r>
              <a:rPr lang="es-AR" sz="2000" dirty="0" smtClean="0"/>
              <a:t>Respuesta: La probabilidad es 0,3694</a:t>
            </a:r>
          </a:p>
          <a:p>
            <a:pPr marL="45720" indent="0" algn="just">
              <a:buClrTx/>
              <a:buNone/>
            </a:pPr>
            <a:endParaRPr lang="es-AR" sz="20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53975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AR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= Cociente </a:t>
            </a:r>
            <a:r>
              <a:rPr lang="es-A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Intelectual (CI) 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una persona elegida al azar de la población general.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620688"/>
            <a:ext cx="2982343" cy="530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70AF305-20C7-4189-A84E-CD544BD604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822" y="896526"/>
            <a:ext cx="5553290" cy="587015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AR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 </a:t>
            </a: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  <a:sym typeface="Symbol"/>
              </a:rPr>
              <a:t>N(100,15)</a:t>
            </a:r>
            <a:endParaRPr lang="es-AR" sz="1800" dirty="0" smtClean="0"/>
          </a:p>
          <a:p>
            <a:pPr marL="45720" indent="0" algn="just">
              <a:buNone/>
            </a:pPr>
            <a:r>
              <a:rPr lang="es-AR" sz="1700" dirty="0" smtClean="0"/>
              <a:t>Hallar</a:t>
            </a:r>
          </a:p>
          <a:p>
            <a:pPr marL="502920" lvl="0" indent="-457200" algn="just">
              <a:buClrTx/>
              <a:buFont typeface="+mj-lt"/>
              <a:buAutoNum type="alphaLcParenR" startAt="3"/>
            </a:pPr>
            <a:r>
              <a:rPr lang="es-AR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 porcentaje de la población con un CI entre 85 y 115 (menos de una desviación estándar de la media).</a:t>
            </a:r>
          </a:p>
          <a:p>
            <a:pPr marL="45720" indent="0" algn="just">
              <a:buClrTx/>
              <a:buNone/>
            </a:pPr>
            <a:r>
              <a:rPr lang="es-AR" sz="1700" dirty="0" smtClean="0"/>
              <a:t>Hay que hallar P(85&lt;</a:t>
            </a:r>
            <a:r>
              <a:rPr lang="es-A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700" dirty="0" smtClean="0"/>
              <a:t>&lt;115), lo cual es equivalente a P(-1&lt;Z&lt;1). Por tanto pueden utilizarse cualesquiera de las dos. La App abre por default la Z, ya que entra con </a:t>
            </a:r>
            <a:r>
              <a:rPr lang="es-AR" sz="1700" dirty="0" smtClean="0">
                <a:latin typeface="Symbol" panose="05050102010706020507" pitchFamily="18" charset="2"/>
              </a:rPr>
              <a:t>m</a:t>
            </a:r>
            <a:r>
              <a:rPr lang="es-AR" sz="1700" dirty="0" smtClean="0"/>
              <a:t>=0 y </a:t>
            </a:r>
            <a:r>
              <a:rPr lang="es-AR" sz="1700" dirty="0" smtClean="0">
                <a:latin typeface="Symbol" panose="05050102010706020507" pitchFamily="18" charset="2"/>
              </a:rPr>
              <a:t>s</a:t>
            </a:r>
            <a:r>
              <a:rPr lang="es-AR" sz="1700" dirty="0" smtClean="0"/>
              <a:t>=1, con lo cual se puede aprovechar la estándar para no ingresar los parámetro </a:t>
            </a:r>
            <a:r>
              <a:rPr lang="es-AR" sz="1700" dirty="0" smtClean="0">
                <a:latin typeface="Symbol" panose="05050102010706020507" pitchFamily="18" charset="2"/>
              </a:rPr>
              <a:t>100</a:t>
            </a:r>
            <a:r>
              <a:rPr lang="es-AR" sz="1700" dirty="0" smtClean="0"/>
              <a:t> y </a:t>
            </a:r>
            <a:r>
              <a:rPr lang="es-AR" sz="1700" dirty="0" smtClean="0">
                <a:latin typeface="Symbol" panose="05050102010706020507" pitchFamily="18" charset="2"/>
              </a:rPr>
              <a:t>15</a:t>
            </a:r>
            <a:r>
              <a:rPr lang="es-AR" sz="1700" dirty="0" smtClean="0"/>
              <a:t>. </a:t>
            </a:r>
          </a:p>
          <a:p>
            <a:pPr marL="45720" indent="0" algn="just">
              <a:buClrTx/>
              <a:buNone/>
            </a:pPr>
            <a:r>
              <a:rPr lang="es-AR" sz="1700" dirty="0" smtClean="0"/>
              <a:t>En este caso se trata de un intervalo simétrico con respecto a cero y la tercera opción da la probabilidad de las colas; por lo que se puede utilizar y restar a 1 así:</a:t>
            </a:r>
          </a:p>
          <a:p>
            <a:pPr marL="45720" indent="0" algn="just">
              <a:buClrTx/>
              <a:buNone/>
            </a:pPr>
            <a:r>
              <a:rPr lang="es-AR" sz="1700" dirty="0" smtClean="0"/>
              <a:t>P(-1&lt;Z&lt;1) = 1 – 2P(Z&gt;</a:t>
            </a:r>
            <a:r>
              <a:rPr lang="es-AR" sz="1700" dirty="0" err="1" smtClean="0"/>
              <a:t>IzI</a:t>
            </a:r>
            <a:r>
              <a:rPr lang="es-AR" sz="1700" dirty="0" smtClean="0"/>
              <a:t>) (En la aplicación aparece X en lugar de Z porque no hace la diferencia de notación). </a:t>
            </a:r>
          </a:p>
          <a:p>
            <a:pPr marL="45720" indent="0" algn="just">
              <a:buClrTx/>
              <a:buNone/>
            </a:pPr>
            <a:r>
              <a:rPr lang="es-AR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P(-1&lt;Z&lt;1) = 1 – </a:t>
            </a:r>
            <a:r>
              <a:rPr lang="es-AR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0,31731 = 0,68269</a:t>
            </a:r>
          </a:p>
          <a:p>
            <a:pPr marL="45720" indent="0" algn="just">
              <a:buClrTx/>
              <a:buNone/>
            </a:pPr>
            <a:r>
              <a:rPr lang="es-AR" sz="17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68,27% de la población tiene un CI entre 85 y 115.</a:t>
            </a:r>
            <a:endParaRPr lang="es-AR" sz="17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53975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AR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= Cociente </a:t>
            </a:r>
            <a:r>
              <a:rPr lang="es-A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Intelectual (CI) 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una persona elegida al azar de la población general.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96526"/>
            <a:ext cx="332136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70AF305-20C7-4189-A84E-CD544BD604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4928" y="826039"/>
            <a:ext cx="8820472" cy="1524362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AR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 </a:t>
            </a: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  <a:sym typeface="Symbol"/>
              </a:rPr>
              <a:t>N(100,15)</a:t>
            </a:r>
            <a:endParaRPr lang="es-AR" sz="1800" dirty="0" smtClean="0"/>
          </a:p>
          <a:p>
            <a:pPr marL="45720" indent="0" algn="just">
              <a:buNone/>
            </a:pPr>
            <a:r>
              <a:rPr lang="es-AR" sz="1800" dirty="0" smtClean="0"/>
              <a:t>Hallar</a:t>
            </a:r>
          </a:p>
          <a:p>
            <a:pPr marL="502920" lvl="0" indent="-457200" algn="just">
              <a:buClrTx/>
              <a:buFont typeface="+mj-lt"/>
              <a:buAutoNum type="alphaLcParenR" startAt="4"/>
            </a:pPr>
            <a:r>
              <a:rPr lang="es-A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 porcentaje de personas con CI entre 110 y 120</a:t>
            </a: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45720" lvl="0" indent="0" algn="just">
              <a:buClrTx/>
              <a:buNone/>
            </a:pP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Corresponde al área bajo la curva entre 110 y 120. </a:t>
            </a:r>
            <a:endParaRPr lang="es-A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just">
              <a:buClrTx/>
              <a:buNone/>
            </a:pPr>
            <a:r>
              <a:rPr lang="es-AR" sz="1800" dirty="0" smtClean="0"/>
              <a:t>     </a:t>
            </a:r>
          </a:p>
          <a:p>
            <a:pPr marL="45720" indent="0" algn="just">
              <a:buClrTx/>
              <a:buNone/>
            </a:pPr>
            <a:endParaRPr lang="es-AR" sz="18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lvl="0" indent="-53975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es-AR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= Cociente </a:t>
            </a:r>
            <a:r>
              <a:rPr lang="es-A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Intelectual (CI) </a:t>
            </a:r>
            <a:r>
              <a:rPr lang="es-A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una persona elegida al azar de la población general.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48" y="2850598"/>
            <a:ext cx="2169815" cy="385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49077"/>
            <a:ext cx="2170671" cy="38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5085184"/>
            <a:ext cx="208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Respuesta: 16,13%</a:t>
            </a:r>
            <a:endParaRPr lang="es-E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31" y="896526"/>
            <a:ext cx="2013704" cy="180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32520" y="2996952"/>
            <a:ext cx="3816424" cy="184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SzPct val="130000"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</a:rPr>
              <a:t>Para hallarla es necesario hacer la diferencia entre las dos probabilidades acumuladas </a:t>
            </a:r>
            <a:r>
              <a:rPr lang="es-A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hasta </a:t>
            </a: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</a:rPr>
              <a:t>120 y </a:t>
            </a:r>
            <a:r>
              <a:rPr lang="es-A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110: </a:t>
            </a:r>
            <a:endParaRPr lang="es-A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SzPct val="130000"/>
            </a:pP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</a:rPr>
              <a:t>P(110&lt;</a:t>
            </a:r>
            <a:r>
              <a:rPr lang="es-AR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</a:rPr>
              <a:t>&lt;120</a:t>
            </a:r>
            <a:r>
              <a:rPr lang="es-A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)=P(</a:t>
            </a:r>
            <a:r>
              <a:rPr lang="es-A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&lt;120)–P(</a:t>
            </a:r>
            <a:r>
              <a:rPr lang="es-AR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&lt;110)= = </a:t>
            </a:r>
            <a:r>
              <a:rPr lang="es-AR" dirty="0">
                <a:solidFill>
                  <a:prstClr val="black">
                    <a:lumMod val="75000"/>
                    <a:lumOff val="25000"/>
                  </a:prstClr>
                </a:solidFill>
              </a:rPr>
              <a:t>0,90879 – 0,74751 = 0,16128</a:t>
            </a:r>
          </a:p>
        </p:txBody>
      </p:sp>
    </p:spTree>
    <p:extLst>
      <p:ext uri="{BB962C8B-B14F-4D97-AF65-F5344CB8AC3E}">
        <p14:creationId xmlns:p14="http://schemas.microsoft.com/office/powerpoint/2010/main" val="25670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70AF305-20C7-4189-A84E-CD544BD604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4284476" cy="630592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AR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 </a:t>
            </a: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Times New Roman" panose="02020603050405020304" pitchFamily="18" charset="0"/>
                <a:sym typeface="Symbol"/>
              </a:rPr>
              <a:t>N(100,15)</a:t>
            </a:r>
            <a:endParaRPr lang="es-AR" sz="1800" dirty="0" smtClean="0"/>
          </a:p>
          <a:p>
            <a:pPr marL="45720" indent="0" algn="just">
              <a:buNone/>
            </a:pPr>
            <a:r>
              <a:rPr lang="es-AR" sz="1800" dirty="0" smtClean="0"/>
              <a:t>Hallar</a:t>
            </a:r>
          </a:p>
          <a:p>
            <a:pPr marL="502920" lvl="0" indent="-457200" algn="just">
              <a:buClrTx/>
              <a:buFont typeface="+mj-lt"/>
              <a:buAutoNum type="alphaLcParenR" startAt="5"/>
            </a:pPr>
            <a:r>
              <a:rPr lang="es-A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 CI </a:t>
            </a: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mínimo de </a:t>
            </a:r>
            <a:r>
              <a:rPr lang="es-A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una persona que pertenece al 2% de mayores CI de la población</a:t>
            </a: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45720" lvl="0" indent="0" algn="just">
              <a:buClrTx/>
              <a:buNone/>
            </a:pP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 un problema inverso a los anteriores: se da una probabilidad (dato que se carga en la ventana de la derecha) y se pide obtener el valor de la variable, percentil, que el programa devuelve en la ventana de la izquierda.</a:t>
            </a:r>
          </a:p>
          <a:p>
            <a:pPr marL="45720" lvl="0" indent="0" algn="just">
              <a:buClrTx/>
              <a:buNone/>
            </a:pPr>
            <a:r>
              <a:rPr lang="es-AR" sz="1800" dirty="0" smtClean="0"/>
              <a:t>Debe hallarse el percentil 98. Es decir, el valor de la variable que supera al 98% y es superado por el 2%. Por tanto pueden usarse tanto la segunda ventana con P(</a:t>
            </a:r>
            <a:r>
              <a:rPr lang="es-AR" sz="18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800" dirty="0" err="1" smtClean="0"/>
              <a:t>≤x</a:t>
            </a:r>
            <a:r>
              <a:rPr lang="es-AR" sz="1800" dirty="0" smtClean="0"/>
              <a:t>) = 0,98 o la primera con P(</a:t>
            </a:r>
            <a:r>
              <a:rPr lang="es-AR" sz="18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1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≥x</a:t>
            </a:r>
            <a:r>
              <a:rPr lang="es-A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=</a:t>
            </a:r>
            <a:r>
              <a:rPr lang="es-AR" sz="1800" dirty="0" smtClean="0"/>
              <a:t> 0,02. </a:t>
            </a:r>
          </a:p>
          <a:p>
            <a:pPr marL="45720" lvl="0" indent="0" algn="just">
              <a:buClrTx/>
              <a:buNone/>
            </a:pPr>
            <a:r>
              <a:rPr lang="es-AR" sz="1800" i="1" dirty="0" smtClean="0"/>
              <a:t>El cociente intelectual mínimo para pertenecer al 2% de mayores CI es, redondeado a un valor entero, 131.</a:t>
            </a:r>
          </a:p>
          <a:p>
            <a:pPr marL="45720" indent="0" algn="just">
              <a:buClrTx/>
              <a:buNone/>
            </a:pPr>
            <a:endParaRPr lang="es-AR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06" y="764703"/>
            <a:ext cx="3304057" cy="587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rriba"/>
          <p:cNvSpPr/>
          <p:nvPr/>
        </p:nvSpPr>
        <p:spPr>
          <a:xfrm>
            <a:off x="7452320" y="5730552"/>
            <a:ext cx="14401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6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38356E-C424-4E23-849D-789CB849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5517232"/>
            <a:ext cx="3573015" cy="792088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 smtClean="0"/>
              <a:t>Introducción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4AFA335-9708-4070-98BE-78D2285B67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632848" cy="485772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9750" algn="l"/>
                <a:tab pos="7350125" algn="l"/>
              </a:tabLst>
            </a:pPr>
            <a:r>
              <a:rPr lang="es-ES_tradnl" altLang="es-ES" sz="2400" dirty="0"/>
              <a:t>	</a:t>
            </a:r>
            <a:r>
              <a:rPr lang="es-ES_tradnl" altLang="es-ES" sz="2600" dirty="0" smtClean="0"/>
              <a:t>La </a:t>
            </a:r>
            <a:r>
              <a:rPr lang="es-ES_tradnl" altLang="es-ES" sz="2600" dirty="0"/>
              <a:t>noción de distribución de frecuencias de una variable estadística, </a:t>
            </a:r>
            <a:r>
              <a:rPr lang="es-ES_tradnl" altLang="es-ES" sz="2600" dirty="0" smtClean="0"/>
              <a:t>la información </a:t>
            </a:r>
            <a:r>
              <a:rPr lang="es-ES_tradnl" altLang="es-ES" sz="2600" dirty="0"/>
              <a:t>que </a:t>
            </a:r>
            <a:r>
              <a:rPr lang="es-ES_tradnl" altLang="es-ES" sz="2600" dirty="0" smtClean="0"/>
              <a:t>este </a:t>
            </a:r>
            <a:r>
              <a:rPr lang="es-ES_tradnl" altLang="es-ES" sz="2600" dirty="0"/>
              <a:t>concepto brinda acerca de valores destacados de </a:t>
            </a:r>
            <a:r>
              <a:rPr lang="es-ES_tradnl" altLang="es-ES" sz="2600" dirty="0" smtClean="0"/>
              <a:t>la variable</a:t>
            </a:r>
            <a:r>
              <a:rPr lang="es-ES_tradnl" altLang="es-ES" sz="2600" dirty="0"/>
              <a:t>, acerca de sus medidas de tendencia central </a:t>
            </a:r>
            <a:r>
              <a:rPr lang="es-ES" altLang="es-ES" sz="2600" dirty="0" smtClean="0"/>
              <a:t>y de </a:t>
            </a:r>
            <a:r>
              <a:rPr lang="es-ES" altLang="es-ES" sz="2600" dirty="0"/>
              <a:t>su variabilidad </a:t>
            </a:r>
            <a:r>
              <a:rPr lang="es-ES" altLang="es-ES" sz="2600" dirty="0" smtClean="0"/>
              <a:t>es fundamental </a:t>
            </a:r>
            <a:r>
              <a:rPr lang="es-ES" altLang="es-ES" sz="2600" dirty="0"/>
              <a:t>en el tratamiento de fenómenos </a:t>
            </a:r>
            <a:r>
              <a:rPr lang="es-ES" altLang="es-ES" sz="2600" dirty="0" smtClean="0"/>
              <a:t>que dependen de factores que no se pueden conocer o controlar totalmente.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9750" algn="l"/>
                <a:tab pos="7350125" algn="l"/>
              </a:tabLst>
            </a:pPr>
            <a:endParaRPr lang="es-ES" altLang="es-ES" sz="26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9750" algn="l"/>
                <a:tab pos="7350125" algn="l"/>
              </a:tabLst>
            </a:pPr>
            <a:r>
              <a:rPr lang="es-ES" altLang="es-ES" sz="2600" dirty="0"/>
              <a:t>	</a:t>
            </a:r>
            <a:r>
              <a:rPr lang="es-ES" altLang="es-ES" sz="2600" dirty="0" smtClean="0"/>
              <a:t>Los fenómenos resultan en parte imprevisibles y para aludir a esta imprevisibilidad se apela al concepto de azar o aleatoriedad. </a:t>
            </a:r>
            <a:endParaRPr lang="es-ES" altLang="es-ES" sz="2600" dirty="0"/>
          </a:p>
          <a:p>
            <a:pPr algn="just">
              <a:spcBef>
                <a:spcPct val="0"/>
              </a:spcBef>
              <a:buClrTx/>
              <a:buNone/>
            </a:pPr>
            <a:endParaRPr lang="es-ES" altLang="es-ES" sz="2400" dirty="0"/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9750" algn="l"/>
              </a:tabLst>
            </a:pPr>
            <a:r>
              <a:rPr lang="es-ES" altLang="es-ES" sz="2400" dirty="0" smtClean="0"/>
              <a:t>		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682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xmlns="" id="{4367F5C5-0BE4-4238-9BCA-20EC740693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43608" y="5877272"/>
                <a:ext cx="7920880" cy="7920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dirty="0"/>
                  <a:t>Distribución Ji cuadrado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4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E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4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sz="4400" dirty="0"/>
                  <a:t/>
                </a:r>
                <a:br>
                  <a:rPr lang="es-AR" sz="4400" dirty="0"/>
                </a:br>
                <a:endParaRPr lang="es-AR" sz="44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367F5C5-0BE4-4238-9BCA-20EC74069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43608" y="5877272"/>
                <a:ext cx="7920880" cy="792088"/>
              </a:xfrm>
              <a:blipFill rotWithShape="1">
                <a:blip r:embed="rId2"/>
                <a:stretch>
                  <a:fillRect l="-3308" t="-16154" b="-5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id="{FAE7FB10-7010-478C-A9CF-B0796DC77D3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55575" y="731520"/>
                <a:ext cx="7738865" cy="5073744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s-ES" sz="2400" dirty="0"/>
                  <a:t>Otro modelo de variables </a:t>
                </a:r>
                <a:r>
                  <a:rPr lang="es-ES" sz="2400" dirty="0" smtClean="0"/>
                  <a:t>por </a:t>
                </a:r>
                <a:r>
                  <a:rPr lang="es-ES" sz="2400" dirty="0"/>
                  <a:t>ser utilizado en este curso para variables continuas será la </a:t>
                </a:r>
                <a:r>
                  <a:rPr lang="es-ES" sz="2400" b="1" dirty="0"/>
                  <a:t>distribución Ji </a:t>
                </a:r>
                <a:r>
                  <a:rPr lang="es-ES" sz="2400" b="1" dirty="0" smtClean="0"/>
                  <a:t>Cuadra</a:t>
                </a:r>
                <a:r>
                  <a:rPr lang="es-ES" sz="2400" dirty="0" smtClean="0"/>
                  <a:t>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/>
                  <a:t>. </a:t>
                </a:r>
              </a:p>
              <a:p>
                <a:pPr marL="4572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s-ES" sz="2400" dirty="0"/>
                  <a:t>Entre sus varios usos se destacan: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s-ES" sz="2400" dirty="0"/>
                  <a:t>Inferencia sobre una varianza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s-ES" sz="2400" dirty="0"/>
                  <a:t>Test de bondad de ajuste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r>
                  <a:rPr lang="es-ES" sz="2400" dirty="0"/>
                  <a:t>Test de independencia</a:t>
                </a:r>
              </a:p>
              <a:p>
                <a:pPr marL="4572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s-ES" sz="2400" dirty="0"/>
                  <a:t>Sus probabilidades se buscan </a:t>
                </a:r>
                <a:r>
                  <a:rPr lang="es-ES" sz="2400" dirty="0" smtClean="0"/>
                  <a:t>con </a:t>
                </a:r>
                <a:r>
                  <a:rPr lang="es-ES" sz="2400" dirty="0"/>
                  <a:t>programas estadísticos.</a:t>
                </a:r>
              </a:p>
              <a:p>
                <a:pPr marL="4572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s-ES" sz="2400" dirty="0"/>
                  <a:t>A diferencia de la distribución normal, 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2400" dirty="0"/>
                  <a:t> no es</a:t>
                </a:r>
              </a:p>
              <a:p>
                <a:pPr marL="4572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s-ES" sz="2400" dirty="0" smtClean="0"/>
                  <a:t>simétrica. Uno de los parámetros de los que depende son los “grados de libertad” que, en los problemas aplicados, están en relación con el tamaño de muestra. </a:t>
                </a:r>
                <a:endParaRPr lang="es-AR" dirty="0"/>
              </a:p>
              <a:p>
                <a:pPr marL="45720" indent="0" algn="r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E7FB10-7010-478C-A9CF-B0796DC77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55575" y="731520"/>
                <a:ext cx="7738865" cy="5073744"/>
              </a:xfrm>
              <a:blipFill rotWithShape="1">
                <a:blip r:embed="rId3"/>
                <a:stretch>
                  <a:fillRect l="-867" t="-721" r="-1024" b="-156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xmlns="" id="{B4598802-25F2-4238-8BD2-EA9F8765C8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99592" y="5593804"/>
                <a:ext cx="8096687" cy="114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sz="4400" dirty="0"/>
                  <a:t>Distribución Ji cuadrado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4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E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E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AR" sz="44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4598802-25F2-4238-8BD2-EA9F8765C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592" y="5593804"/>
                <a:ext cx="8096687" cy="1143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4EEFA101-B7F7-47C8-B40A-7BC23210000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0207" y="1700808"/>
            <a:ext cx="5185343" cy="389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xmlns="" id="{4BB9006D-4B22-4834-BFA1-C4C00C620A55}"/>
                  </a:ext>
                </a:extLst>
              </p:cNvPr>
              <p:cNvSpPr/>
              <p:nvPr/>
            </p:nvSpPr>
            <p:spPr>
              <a:xfrm>
                <a:off x="899592" y="692696"/>
                <a:ext cx="7272808" cy="71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es-ES" sz="2000" dirty="0"/>
                  <a:t>Distribución Ji (Chi) </a:t>
                </a:r>
                <a:r>
                  <a:rPr lang="en-GB" altLang="es-ES" sz="2000" dirty="0" err="1" smtClean="0"/>
                  <a:t>Cuadrado</a:t>
                </a:r>
                <a:r>
                  <a:rPr lang="en-GB" altLang="es-ES" sz="2000" dirty="0" smtClean="0"/>
                  <a:t> </a:t>
                </a:r>
                <a:r>
                  <a:rPr lang="en-GB" altLang="es-ES" sz="2000" dirty="0"/>
                  <a:t>con </a:t>
                </a:r>
                <a:r>
                  <a:rPr lang="en-GB" altLang="es-E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altLang="es-ES" sz="2000" dirty="0"/>
                  <a:t> </a:t>
                </a:r>
                <a:r>
                  <a:rPr lang="en-GB" altLang="es-ES" sz="2000" dirty="0" err="1"/>
                  <a:t>grados</a:t>
                </a:r>
                <a:r>
                  <a:rPr lang="en-GB" altLang="es-ES" sz="2000" dirty="0"/>
                  <a:t> de </a:t>
                </a:r>
                <a:r>
                  <a:rPr lang="en-GB" altLang="es-ES" sz="2000" dirty="0" err="1"/>
                  <a:t>libertad</a:t>
                </a:r>
                <a:r>
                  <a:rPr lang="en-GB" altLang="es-ES" sz="2000" dirty="0"/>
                  <a:t> :  </a:t>
                </a:r>
              </a:p>
              <a:p>
                <a:pPr algn="ctr"/>
                <a:r>
                  <a:rPr lang="en-GB" altLang="es-E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GB" altLang="es-ES" sz="2000" i="1" dirty="0">
                    <a:latin typeface="Times New Roman" pitchFamily="18" charset="0"/>
                  </a:rPr>
                  <a:t> </a:t>
                </a:r>
                <a:r>
                  <a:rPr lang="en-GB" altLang="es-ES" sz="2000" i="1" dirty="0">
                    <a:latin typeface="Times New Roman" pitchFamily="18" charset="0"/>
                    <a:sym typeface="Symbol" pitchFamily="18" charset="2"/>
                  </a:rPr>
                  <a:t>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s-E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altLang="es-ES" i="1" dirty="0"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B9006D-4B22-4834-BFA1-C4C00C620A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692696"/>
                <a:ext cx="7272808" cy="714876"/>
              </a:xfrm>
              <a:prstGeom prst="rect">
                <a:avLst/>
              </a:prstGeom>
              <a:blipFill rotWithShape="1">
                <a:blip r:embed="rId4"/>
                <a:stretch>
                  <a:fillRect t="-5128" b="-128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5580112" y="2276872"/>
            <a:ext cx="648072" cy="1182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GB" altLang="es-E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dirty="0" smtClean="0"/>
              <a:t> = 1</a:t>
            </a:r>
          </a:p>
          <a:p>
            <a:pPr lvl="0">
              <a:lnSpc>
                <a:spcPts val="1700"/>
              </a:lnSpc>
            </a:pPr>
            <a:r>
              <a:rPr lang="en-GB" altLang="es-E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dirty="0">
                <a:solidFill>
                  <a:prstClr val="black"/>
                </a:solidFill>
              </a:rPr>
              <a:t> = </a:t>
            </a:r>
            <a:r>
              <a:rPr lang="es-ES" sz="1600" dirty="0" smtClean="0">
                <a:solidFill>
                  <a:prstClr val="black"/>
                </a:solidFill>
              </a:rPr>
              <a:t>2</a:t>
            </a:r>
          </a:p>
          <a:p>
            <a:pPr lvl="0">
              <a:lnSpc>
                <a:spcPts val="1700"/>
              </a:lnSpc>
            </a:pPr>
            <a:r>
              <a:rPr lang="en-GB" altLang="es-E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dirty="0">
                <a:solidFill>
                  <a:prstClr val="black"/>
                </a:solidFill>
              </a:rPr>
              <a:t> = </a:t>
            </a:r>
            <a:r>
              <a:rPr lang="es-ES" sz="1600" dirty="0" smtClean="0">
                <a:solidFill>
                  <a:prstClr val="black"/>
                </a:solidFill>
              </a:rPr>
              <a:t>3</a:t>
            </a:r>
          </a:p>
          <a:p>
            <a:pPr lvl="0">
              <a:lnSpc>
                <a:spcPts val="1700"/>
              </a:lnSpc>
            </a:pPr>
            <a:r>
              <a:rPr lang="en-GB" altLang="es-E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dirty="0">
                <a:solidFill>
                  <a:prstClr val="black"/>
                </a:solidFill>
              </a:rPr>
              <a:t> = </a:t>
            </a:r>
            <a:r>
              <a:rPr lang="es-ES" sz="1600" dirty="0" smtClean="0">
                <a:solidFill>
                  <a:prstClr val="black"/>
                </a:solidFill>
              </a:rPr>
              <a:t>4</a:t>
            </a:r>
          </a:p>
          <a:p>
            <a:pPr lvl="0">
              <a:lnSpc>
                <a:spcPts val="1700"/>
              </a:lnSpc>
            </a:pPr>
            <a:r>
              <a:rPr lang="en-GB" altLang="es-ES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dirty="0">
                <a:solidFill>
                  <a:prstClr val="black"/>
                </a:solidFill>
              </a:rPr>
              <a:t> = </a:t>
            </a:r>
            <a:r>
              <a:rPr lang="es-ES" sz="1600" dirty="0" smtClean="0">
                <a:solidFill>
                  <a:prstClr val="black"/>
                </a:solidFill>
              </a:rPr>
              <a:t>5</a:t>
            </a:r>
            <a:endParaRPr lang="es-E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05ED01-0266-45EF-8404-E486394D5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382026"/>
            <a:ext cx="8679775" cy="1304312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 smtClean="0"/>
              <a:t>Distribución t </a:t>
            </a:r>
            <a:r>
              <a:rPr lang="es-ES" sz="4400" dirty="0"/>
              <a:t>de </a:t>
            </a:r>
            <a:r>
              <a:rPr lang="es-ES" sz="4400" dirty="0" err="1" smtClean="0"/>
              <a:t>Student</a:t>
            </a:r>
            <a:r>
              <a:rPr lang="es-ES" sz="4400" dirty="0" smtClean="0"/>
              <a:t> con </a:t>
            </a:r>
            <a:br>
              <a:rPr lang="es-ES" sz="4400" dirty="0" smtClean="0"/>
            </a:br>
            <a:r>
              <a:rPr lang="es-ES" sz="4400" i="1" dirty="0" smtClean="0">
                <a:latin typeface="Symbol" panose="05050102010706020507" pitchFamily="18" charset="2"/>
              </a:rPr>
              <a:t>n</a:t>
            </a:r>
            <a:r>
              <a:rPr lang="es-ES" sz="4400" dirty="0" smtClean="0"/>
              <a:t> grados de libertad</a:t>
            </a:r>
            <a:endParaRPr lang="es-AR" sz="4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9FF19CE-C09F-4F77-BBD0-23D535D6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708920"/>
            <a:ext cx="3491921" cy="279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74540" y="522784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Es similar a la normal estándar: simétrica con respecto a cero pero con más varianza, más “cargada en las colas”. </a:t>
            </a:r>
          </a:p>
          <a:p>
            <a:pPr algn="just"/>
            <a:endParaRPr lang="es-ES" sz="800" dirty="0"/>
          </a:p>
          <a:p>
            <a:pPr algn="just"/>
            <a:r>
              <a:rPr lang="es-ES" sz="2000" dirty="0" smtClean="0"/>
              <a:t>Depende del parámetro </a:t>
            </a:r>
            <a:r>
              <a:rPr lang="es-ES" sz="2000" i="1" dirty="0" smtClean="0">
                <a:latin typeface="Symbol" panose="05050102010706020507" pitchFamily="18" charset="2"/>
              </a:rPr>
              <a:t>n</a:t>
            </a:r>
            <a:r>
              <a:rPr lang="es-ES" sz="2000" dirty="0" smtClean="0"/>
              <a:t>, los grados de libertad que, cuanto mayor es, la curva se asemeja más a la Normal. </a:t>
            </a:r>
          </a:p>
          <a:p>
            <a:pPr algn="just"/>
            <a:endParaRPr lang="es-ES" sz="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 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utiliza para hacer inferencias sobre una media, sobre una </a:t>
            </a:r>
            <a:r>
              <a:rPr lang="es-ES" sz="2000" dirty="0">
                <a:solidFill>
                  <a:prstClr val="black"/>
                </a:solidFill>
              </a:rPr>
              <a:t>diferencia</a:t>
            </a:r>
            <a:r>
              <a:rPr lang="es-E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medias y sobre parámetros de </a:t>
            </a:r>
            <a:r>
              <a:rPr lang="es-E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regresión.</a:t>
            </a:r>
            <a:endParaRPr lang="es-E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68144" y="5445224"/>
            <a:ext cx="2552071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755576" y="548680"/>
            <a:ext cx="7560840" cy="3474720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9750" algn="l"/>
              </a:tabLst>
            </a:pPr>
            <a:r>
              <a:rPr lang="es-ES" alt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este marco de la aleatoriedad hay variables que siendo </a:t>
            </a:r>
            <a:r>
              <a:rPr lang="es-ES" alt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 distinta naturaleza </a:t>
            </a:r>
            <a:r>
              <a:rPr lang="es-ES" alt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son similares en cuanto a su distribución de frecuencias como </a:t>
            </a:r>
            <a:r>
              <a:rPr lang="es-ES" alt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 ilustran </a:t>
            </a:r>
            <a:r>
              <a:rPr lang="es-ES" alt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estas dos ejemplos sencillos</a:t>
            </a:r>
            <a:r>
              <a:rPr lang="es-ES" alt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ClrTx/>
              <a:buNone/>
              <a:tabLst>
                <a:tab pos="539750" algn="l"/>
              </a:tabLst>
            </a:pPr>
            <a:r>
              <a:rPr lang="es-ES" alt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¿Qué resultará de lanzar una moneda al aire (equilibrada) o de elegir una comisión entre dos posibles en el mismo horario (sin tener recomendación ninguna)?</a:t>
            </a:r>
            <a:endParaRPr lang="es-ES" alt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F14124">
                  <a:lumMod val="75000"/>
                </a:srgbClr>
              </a:buClr>
              <a:buNone/>
            </a:pPr>
            <a:endParaRPr lang="es-AR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s-ES" dirty="0"/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xmlns="" id="{5F2E5D11-C613-4C4B-B901-03E4D759C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83344"/>
              </p:ext>
            </p:extLst>
          </p:nvPr>
        </p:nvGraphicFramePr>
        <p:xfrm>
          <a:off x="899592" y="4365104"/>
          <a:ext cx="3459482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xmlns="" val="1063389303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xmlns="" val="1559920620"/>
                    </a:ext>
                  </a:extLst>
                </a:gridCol>
                <a:gridCol w="822666">
                  <a:extLst>
                    <a:ext uri="{9D8B030D-6E8A-4147-A177-3AD203B41FA5}">
                      <a16:colId xmlns:a16="http://schemas.microsoft.com/office/drawing/2014/main" xmlns="" val="3806849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Lado de la moneda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cara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ceca</a:t>
                      </a:r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406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Frecuencia relativa</a:t>
                      </a:r>
                    </a:p>
                    <a:p>
                      <a:r>
                        <a:rPr lang="es-ES" sz="1400" dirty="0"/>
                        <a:t>esperada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1/2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1/2</a:t>
                      </a:r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305999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82245678-10A8-4A03-B8B8-D8C9E041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94511"/>
              </p:ext>
            </p:extLst>
          </p:nvPr>
        </p:nvGraphicFramePr>
        <p:xfrm>
          <a:off x="4860032" y="4365104"/>
          <a:ext cx="3456373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371">
                  <a:extLst>
                    <a:ext uri="{9D8B030D-6E8A-4147-A177-3AD203B41FA5}">
                      <a16:colId xmlns:a16="http://schemas.microsoft.com/office/drawing/2014/main" xmlns="" val="696475309"/>
                    </a:ext>
                  </a:extLst>
                </a:gridCol>
                <a:gridCol w="701336">
                  <a:extLst>
                    <a:ext uri="{9D8B030D-6E8A-4147-A177-3AD203B41FA5}">
                      <a16:colId xmlns:a16="http://schemas.microsoft.com/office/drawing/2014/main" xmlns="" val="2749497135"/>
                    </a:ext>
                  </a:extLst>
                </a:gridCol>
                <a:gridCol w="822666">
                  <a:extLst>
                    <a:ext uri="{9D8B030D-6E8A-4147-A177-3AD203B41FA5}">
                      <a16:colId xmlns:a16="http://schemas.microsoft.com/office/drawing/2014/main" xmlns="" val="1888400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Comisión elegida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</a:t>
                      </a:r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79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Frecuencia relativa</a:t>
                      </a:r>
                    </a:p>
                    <a:p>
                      <a:r>
                        <a:rPr lang="es-ES" sz="1400" dirty="0"/>
                        <a:t>esperada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1/2</a:t>
                      </a:r>
                      <a:endParaRPr lang="es-A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1/2</a:t>
                      </a:r>
                      <a:endParaRPr lang="es-A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805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C1B44C-48BB-4297-BD84-AB2C7443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01208"/>
            <a:ext cx="8098904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 smtClean="0"/>
              <a:t>Modelo de asignación de Frecuencias Relativas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65DAD3B-96CC-400E-AE3F-127E92790E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568" y="476672"/>
            <a:ext cx="7882880" cy="48577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s-ES" altLang="es-ES" sz="3100" dirty="0" smtClean="0"/>
              <a:t>	El </a:t>
            </a:r>
            <a:r>
              <a:rPr lang="es-ES" altLang="es-ES" sz="3100" dirty="0"/>
              <a:t>hecho de </a:t>
            </a:r>
            <a:r>
              <a:rPr lang="es-ES" altLang="es-ES" sz="3100" dirty="0" smtClean="0"/>
              <a:t>que pueda salir cara </a:t>
            </a:r>
            <a:r>
              <a:rPr lang="es-ES" altLang="es-ES" sz="3100" dirty="0"/>
              <a:t>o ceca al </a:t>
            </a:r>
            <a:r>
              <a:rPr lang="es-ES" altLang="es-ES" sz="3100" dirty="0" smtClean="0"/>
              <a:t>lanzar </a:t>
            </a:r>
            <a:r>
              <a:rPr lang="es-ES" altLang="es-ES" sz="3100" dirty="0"/>
              <a:t>una moneda o elegir </a:t>
            </a:r>
            <a:r>
              <a:rPr lang="es-ES" altLang="es-ES" sz="3100" dirty="0" smtClean="0"/>
              <a:t>inscribirse en la comisión </a:t>
            </a:r>
            <a:r>
              <a:rPr lang="es-ES" altLang="es-ES" sz="3100" dirty="0"/>
              <a:t>A </a:t>
            </a:r>
            <a:r>
              <a:rPr lang="es-ES" altLang="es-ES" sz="3100" dirty="0" smtClean="0"/>
              <a:t>o </a:t>
            </a:r>
            <a:r>
              <a:rPr lang="es-ES" altLang="es-ES" sz="3100" dirty="0"/>
              <a:t>B de trabajos prácticos sin que se tenga </a:t>
            </a:r>
            <a:r>
              <a:rPr lang="es-ES" altLang="es-ES" sz="3100" dirty="0" smtClean="0"/>
              <a:t>ninguna información </a:t>
            </a:r>
            <a:r>
              <a:rPr lang="es-ES" altLang="es-ES" sz="3100" dirty="0"/>
              <a:t>previa </a:t>
            </a:r>
            <a:r>
              <a:rPr lang="es-ES" altLang="es-ES" sz="3100" dirty="0" smtClean="0"/>
              <a:t>y, por tanto, </a:t>
            </a:r>
            <a:r>
              <a:rPr lang="es-ES" altLang="es-ES" sz="3100" dirty="0"/>
              <a:t>ninguna preferencia hacia alguna de </a:t>
            </a:r>
            <a:r>
              <a:rPr lang="es-ES" altLang="es-ES" sz="3100" dirty="0" smtClean="0"/>
              <a:t>ellas hace pensar </a:t>
            </a:r>
            <a:r>
              <a:rPr lang="es-ES" altLang="es-ES" sz="3100" dirty="0"/>
              <a:t>en la existencia de un modelo </a:t>
            </a:r>
            <a:r>
              <a:rPr lang="es-ES" altLang="es-ES" sz="3100" dirty="0" smtClean="0"/>
              <a:t>de </a:t>
            </a:r>
            <a:r>
              <a:rPr lang="es-ES" altLang="es-ES" sz="3100" dirty="0"/>
              <a:t>asignación de frecuencias </a:t>
            </a:r>
            <a:r>
              <a:rPr lang="es-ES" altLang="es-ES" sz="3100" dirty="0" smtClean="0"/>
              <a:t>relativas esperadas </a:t>
            </a:r>
            <a:r>
              <a:rPr lang="es-ES" altLang="es-ES" sz="3100" dirty="0"/>
              <a:t>o teóricas que </a:t>
            </a:r>
            <a:r>
              <a:rPr lang="es-ES" altLang="es-ES" sz="3100" dirty="0" smtClean="0"/>
              <a:t>describe ambas situaciones y otras similares.</a:t>
            </a:r>
            <a:endParaRPr lang="es-ES" altLang="es-ES" sz="3100" dirty="0"/>
          </a:p>
          <a:p>
            <a:pPr>
              <a:buFont typeface="Wingdings" panose="05000000000000000000" pitchFamily="2" charset="2"/>
              <a:buChar char="Ø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40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40703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Probabilidad como </a:t>
            </a:r>
            <a:r>
              <a:rPr lang="es-AR" sz="4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s-AR" sz="4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es-AR" sz="44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Frecuencia </a:t>
            </a:r>
            <a:r>
              <a:rPr lang="es-AR" sz="4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Relativa Teórica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424936" cy="5760640"/>
          </a:xfrm>
        </p:spPr>
        <p:txBody>
          <a:bodyPr>
            <a:normAutofit fontScale="40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ES" altLang="es-ES" sz="5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 </a:t>
            </a:r>
            <a:r>
              <a:rPr lang="es-ES" altLang="es-ES" sz="5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modelo es una construcción teórica, una formulación simplificada de la realidad que es útil para comprender ciertos aspectos de la misma, facilitar su análisis e interpretación, arribar a conclusiones e, inclusive, hacer predicciones.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es-ES" altLang="es-ES" sz="5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ES" sz="5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Así, </a:t>
            </a:r>
            <a:r>
              <a:rPr lang="es-ES" sz="5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 modelo para una variable es una distribución de frecuencias relativas </a:t>
            </a:r>
            <a:r>
              <a:rPr lang="es-ES" sz="5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teóricas llamadas </a:t>
            </a:r>
            <a:r>
              <a:rPr lang="es-ES" sz="5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probabilidades.</a:t>
            </a:r>
            <a:r>
              <a:rPr lang="es-AR" sz="5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 la variable vinculada con experiencias en las </a:t>
            </a:r>
            <a:r>
              <a:rPr lang="es-AR" sz="5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que interviene </a:t>
            </a:r>
            <a:r>
              <a:rPr lang="es-AR" sz="5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 azar se la denomina variable aleatoria, aunque en lo sucesivo </a:t>
            </a:r>
            <a:r>
              <a:rPr lang="es-AR" sz="5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 hablará </a:t>
            </a:r>
            <a:r>
              <a:rPr lang="es-AR" sz="5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simplemente de variable</a:t>
            </a:r>
            <a:r>
              <a:rPr lang="es-AR" sz="5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s-AR" sz="55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es-ES" sz="5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Dichas probabilidades no provienen de la observación directa de un hecho realizado sino que son postuladas a partir de la experiencia previa o de ciertas condiciones teóricas. En el ejemplo de la moneda estamos suponiendo que es idealmente equilibrada.</a:t>
            </a:r>
          </a:p>
          <a:p>
            <a:pPr marL="4572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None/>
            </a:pPr>
            <a:endParaRPr lang="es-AR" sz="5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es-AR" sz="5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37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85918-0968-40EB-AEC7-A63B2A4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013176"/>
            <a:ext cx="8168695" cy="1143000"/>
          </a:xfrm>
        </p:spPr>
        <p:txBody>
          <a:bodyPr/>
          <a:lstStyle/>
          <a:p>
            <a:pPr marL="0" indent="0">
              <a:buNone/>
            </a:pPr>
            <a:r>
              <a:rPr lang="es-AR" sz="4400" dirty="0" smtClean="0"/>
              <a:t>Probabilidad como </a:t>
            </a:r>
            <a:br>
              <a:rPr lang="es-AR" sz="4400" dirty="0" smtClean="0"/>
            </a:br>
            <a:r>
              <a:rPr lang="es-AR" sz="4400" dirty="0" smtClean="0"/>
              <a:t>Medida de Posibilidad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27561F-51BA-4152-89E6-9B0595BE9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620688"/>
            <a:ext cx="7848872" cy="403244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s-ES" altLang="es-ES" dirty="0"/>
          </a:p>
          <a:p>
            <a:pPr marL="363538" indent="-363538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altLang="es-ES" dirty="0" smtClean="0"/>
              <a:t>En una variable discreta, la </a:t>
            </a:r>
            <a:r>
              <a:rPr lang="es-ES" altLang="es-ES" dirty="0"/>
              <a:t>probabilidad de </a:t>
            </a:r>
            <a:r>
              <a:rPr lang="es-ES" altLang="es-ES" dirty="0" smtClean="0"/>
              <a:t>cada valor se </a:t>
            </a:r>
            <a:r>
              <a:rPr lang="es-ES" altLang="es-ES" dirty="0"/>
              <a:t>interpreta como la medida </a:t>
            </a:r>
            <a:r>
              <a:rPr lang="es-ES" altLang="es-ES" dirty="0" smtClean="0"/>
              <a:t>de la </a:t>
            </a:r>
            <a:r>
              <a:rPr lang="es-ES" altLang="es-ES" dirty="0"/>
              <a:t>posibilidad de que dicho valor sea observado. </a:t>
            </a:r>
            <a:r>
              <a:rPr lang="es-ES" altLang="es-ES" dirty="0" smtClean="0"/>
              <a:t> </a:t>
            </a:r>
            <a:r>
              <a:rPr lang="es-ES" altLang="es-ES" dirty="0"/>
              <a:t>En los ejemplos presentados ½ es la medida asignada tanto a la posibilidad </a:t>
            </a:r>
            <a:r>
              <a:rPr lang="es-ES" altLang="es-ES" dirty="0" smtClean="0"/>
              <a:t>de que </a:t>
            </a:r>
            <a:r>
              <a:rPr lang="es-ES" altLang="es-ES" dirty="0"/>
              <a:t>un alumno elija la comisión A como de que salga cara cuando se arroja </a:t>
            </a:r>
            <a:r>
              <a:rPr lang="es-ES" altLang="es-ES" dirty="0" smtClean="0"/>
              <a:t>una      </a:t>
            </a:r>
            <a:r>
              <a:rPr lang="es-ES" altLang="es-ES" dirty="0"/>
              <a:t>moneda.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s-ES" altLang="es-ES" dirty="0"/>
          </a:p>
          <a:p>
            <a:pPr marL="363538" indent="-363538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altLang="es-ES" dirty="0"/>
              <a:t>Las características de la variable empírica u observada tales como </a:t>
            </a:r>
            <a:r>
              <a:rPr lang="es-ES" altLang="es-ES" dirty="0" smtClean="0"/>
              <a:t>media, varianza, </a:t>
            </a:r>
            <a:r>
              <a:rPr lang="es-ES" altLang="es-ES" dirty="0"/>
              <a:t>etcétera pueden definirse en el modelo para la </a:t>
            </a:r>
            <a:r>
              <a:rPr lang="es-ES" altLang="es-ES" dirty="0" smtClean="0"/>
              <a:t>variable</a:t>
            </a:r>
            <a:r>
              <a:rPr lang="es-ES" altLang="es-ES" dirty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81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7190184" cy="1143000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Modelos </a:t>
            </a:r>
            <a:r>
              <a:rPr lang="es-ES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para Discretas y para Continuas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482453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s-ES" dirty="0" smtClean="0"/>
              <a:t>	Hay modelos de probabilidad para variables discretas y para variables continuas.</a:t>
            </a:r>
          </a:p>
          <a:p>
            <a:pPr marL="45720"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s-ES" dirty="0" smtClean="0"/>
              <a:t>	La diferencia esencial entre ambos casos es que, mientras que en las variables discretas las probabilidades se concentran en puntos individuales: cada punto se lleva un “pedacito” de la probabilidad total que es 1, en las continuas cada punto aisladamente “no se lleva nada” sino que la probabilidad total de 1 “se desparrama” a lo largo de todo un intervalo de valores de números reales (un continuo), de modo que la probabilidad de cada punto individualmente considerado es cero. En síntesis: en los modelos de probabilidad para variables discretas las probabilidades son de los puntos y en las continuas de los intervalos.</a:t>
            </a:r>
          </a:p>
        </p:txBody>
      </p:sp>
    </p:spTree>
    <p:extLst>
      <p:ext uri="{BB962C8B-B14F-4D97-AF65-F5344CB8AC3E}">
        <p14:creationId xmlns:p14="http://schemas.microsoft.com/office/powerpoint/2010/main" val="26364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12902</TotalTime>
  <Words>2969</Words>
  <Application>Microsoft Office PowerPoint</Application>
  <PresentationFormat>Presentación en pantalla (4:3)</PresentationFormat>
  <Paragraphs>506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Transmisión de listas</vt:lpstr>
      <vt:lpstr>ESTADÍSTICA  CÁTEDRA I</vt:lpstr>
      <vt:lpstr>Presentación de PowerPoint</vt:lpstr>
      <vt:lpstr>Probabilidad. Los Modelos Cap. 8</vt:lpstr>
      <vt:lpstr>Introducción</vt:lpstr>
      <vt:lpstr>Ejemplo</vt:lpstr>
      <vt:lpstr>Modelo de asignación de Frecuencias Relativas</vt:lpstr>
      <vt:lpstr>Probabilidad como  Frecuencia Relativa Teórica</vt:lpstr>
      <vt:lpstr>Probabilidad como  Medida de Posibilidad</vt:lpstr>
      <vt:lpstr>Modelos para Discretas y para Continuas</vt:lpstr>
      <vt:lpstr>Funciones de Probabilidad Puntual y de Densidad de Probabilidad</vt:lpstr>
      <vt:lpstr>Función de  Probabilidad Puntual</vt:lpstr>
      <vt:lpstr>Función de  Densidad de Probabilidad</vt:lpstr>
      <vt:lpstr>Parámetros Característicos</vt:lpstr>
      <vt:lpstr>Algunos Modelos</vt:lpstr>
      <vt:lpstr>Bernoulli de Parámetro p</vt:lpstr>
      <vt:lpstr>Modelo Bernoulli</vt:lpstr>
      <vt:lpstr>Modelo Binomial de Parámetros n, p </vt:lpstr>
      <vt:lpstr>Modelo Binomial. Ejemplo</vt:lpstr>
      <vt:lpstr>Modelo Binomial. Ejemplo</vt:lpstr>
      <vt:lpstr>Modelo Binomial.  Supuesto de Estabilidad</vt:lpstr>
      <vt:lpstr>Modelo Binomial.  Supuesto de Independencia</vt:lpstr>
      <vt:lpstr>Modelo Binomial.  Cálculo de Probabilidades</vt:lpstr>
      <vt:lpstr>Modelo Binomial.  Probability Distributions App</vt:lpstr>
      <vt:lpstr>Modelo Binomial.  Probability Distributions App</vt:lpstr>
      <vt:lpstr>Modelo Binomial. Ejemplo</vt:lpstr>
      <vt:lpstr>Presentación de PowerPoint</vt:lpstr>
      <vt:lpstr>Resolución con la App</vt:lpstr>
      <vt:lpstr>Modelo Binomial</vt:lpstr>
      <vt:lpstr>Distribución Normal</vt:lpstr>
      <vt:lpstr>Distribución Normal  de Parámetros m y s</vt:lpstr>
      <vt:lpstr>Distribución Normal</vt:lpstr>
      <vt:lpstr>Distribución Normal</vt:lpstr>
      <vt:lpstr>Distribución Normal. Tipificación</vt:lpstr>
      <vt:lpstr>Distribución Normal. Ejemplo</vt:lpstr>
      <vt:lpstr>Distribución Normal. Ejemplo</vt:lpstr>
      <vt:lpstr>Distribución Normal. Ejemplo</vt:lpstr>
      <vt:lpstr>Presentación de PowerPoint</vt:lpstr>
      <vt:lpstr>Presentación de PowerPoint</vt:lpstr>
      <vt:lpstr>Presentación de PowerPoint</vt:lpstr>
      <vt:lpstr>Distribución Ji cuadrado〖(χ〗^2) </vt:lpstr>
      <vt:lpstr>Distribución Ji cuadrado〖(χ〗^2)</vt:lpstr>
      <vt:lpstr>Distribución t de Student con  n grados de libertad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  CÁTEDRA I</dc:title>
  <dc:creator>Silvia</dc:creator>
  <cp:lastModifiedBy>Silvia</cp:lastModifiedBy>
  <cp:revision>499</cp:revision>
  <cp:lastPrinted>2020-04-21T14:27:30Z</cp:lastPrinted>
  <dcterms:created xsi:type="dcterms:W3CDTF">2020-03-14T21:31:48Z</dcterms:created>
  <dcterms:modified xsi:type="dcterms:W3CDTF">2020-06-08T17:07:59Z</dcterms:modified>
</cp:coreProperties>
</file>